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58" r:id="rId6"/>
    <p:sldId id="268" r:id="rId7"/>
    <p:sldId id="269" r:id="rId8"/>
    <p:sldId id="262" r:id="rId9"/>
    <p:sldId id="270" r:id="rId10"/>
    <p:sldId id="263" r:id="rId11"/>
    <p:sldId id="259" r:id="rId12"/>
    <p:sldId id="264" r:id="rId13"/>
    <p:sldId id="271" r:id="rId14"/>
    <p:sldId id="265" r:id="rId15"/>
    <p:sldId id="2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BDCA6D1B-A494-4CBB-8ABC-1313FEB64232}" type="datetimeFigureOut">
              <a:rPr lang="en-IE" smtClean="0"/>
              <a:t>17/01/2018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E256F68-DDF6-4003-952A-ACD1617DF245}" type="slidenum">
              <a:rPr lang="en-IE" smtClean="0"/>
              <a:t>‹#›</a:t>
            </a:fld>
            <a:endParaRPr lang="en-IE"/>
          </a:p>
        </p:txBody>
      </p:sp>
    </p:spTree>
    <p:extLst>
      <p:ext uri="{BB962C8B-B14F-4D97-AF65-F5344CB8AC3E}">
        <p14:creationId xmlns:p14="http://schemas.microsoft.com/office/powerpoint/2010/main" val="3557087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BDCA6D1B-A494-4CBB-8ABC-1313FEB64232}" type="datetimeFigureOut">
              <a:rPr lang="en-IE" smtClean="0"/>
              <a:t>17/01/2018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E256F68-DDF6-4003-952A-ACD1617DF245}" type="slidenum">
              <a:rPr lang="en-IE" smtClean="0"/>
              <a:t>‹#›</a:t>
            </a:fld>
            <a:endParaRPr lang="en-IE"/>
          </a:p>
        </p:txBody>
      </p:sp>
    </p:spTree>
    <p:extLst>
      <p:ext uri="{BB962C8B-B14F-4D97-AF65-F5344CB8AC3E}">
        <p14:creationId xmlns:p14="http://schemas.microsoft.com/office/powerpoint/2010/main" val="3805938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BDCA6D1B-A494-4CBB-8ABC-1313FEB64232}" type="datetimeFigureOut">
              <a:rPr lang="en-IE" smtClean="0"/>
              <a:t>17/01/2018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E256F68-DDF6-4003-952A-ACD1617DF245}" type="slidenum">
              <a:rPr lang="en-IE" smtClean="0"/>
              <a:t>‹#›</a:t>
            </a:fld>
            <a:endParaRPr lang="en-IE"/>
          </a:p>
        </p:txBody>
      </p:sp>
    </p:spTree>
    <p:extLst>
      <p:ext uri="{BB962C8B-B14F-4D97-AF65-F5344CB8AC3E}">
        <p14:creationId xmlns:p14="http://schemas.microsoft.com/office/powerpoint/2010/main" val="3470082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BDCA6D1B-A494-4CBB-8ABC-1313FEB64232}" type="datetimeFigureOut">
              <a:rPr lang="en-IE" smtClean="0"/>
              <a:t>17/01/2018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E256F68-DDF6-4003-952A-ACD1617DF245}" type="slidenum">
              <a:rPr lang="en-IE" smtClean="0"/>
              <a:t>‹#›</a:t>
            </a:fld>
            <a:endParaRPr lang="en-IE"/>
          </a:p>
        </p:txBody>
      </p:sp>
    </p:spTree>
    <p:extLst>
      <p:ext uri="{BB962C8B-B14F-4D97-AF65-F5344CB8AC3E}">
        <p14:creationId xmlns:p14="http://schemas.microsoft.com/office/powerpoint/2010/main" val="2939290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DCA6D1B-A494-4CBB-8ABC-1313FEB64232}" type="datetimeFigureOut">
              <a:rPr lang="en-IE" smtClean="0"/>
              <a:t>17/01/2018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E256F68-DDF6-4003-952A-ACD1617DF245}" type="slidenum">
              <a:rPr lang="en-IE" smtClean="0"/>
              <a:t>‹#›</a:t>
            </a:fld>
            <a:endParaRPr lang="en-IE"/>
          </a:p>
        </p:txBody>
      </p:sp>
    </p:spTree>
    <p:extLst>
      <p:ext uri="{BB962C8B-B14F-4D97-AF65-F5344CB8AC3E}">
        <p14:creationId xmlns:p14="http://schemas.microsoft.com/office/powerpoint/2010/main" val="1763890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BDCA6D1B-A494-4CBB-8ABC-1313FEB64232}" type="datetimeFigureOut">
              <a:rPr lang="en-IE" smtClean="0"/>
              <a:t>17/01/2018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E256F68-DDF6-4003-952A-ACD1617DF245}" type="slidenum">
              <a:rPr lang="en-IE" smtClean="0"/>
              <a:t>‹#›</a:t>
            </a:fld>
            <a:endParaRPr lang="en-IE"/>
          </a:p>
        </p:txBody>
      </p:sp>
    </p:spTree>
    <p:extLst>
      <p:ext uri="{BB962C8B-B14F-4D97-AF65-F5344CB8AC3E}">
        <p14:creationId xmlns:p14="http://schemas.microsoft.com/office/powerpoint/2010/main" val="2799386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BDCA6D1B-A494-4CBB-8ABC-1313FEB64232}" type="datetimeFigureOut">
              <a:rPr lang="en-IE" smtClean="0"/>
              <a:t>17/01/2018</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DE256F68-DDF6-4003-952A-ACD1617DF245}" type="slidenum">
              <a:rPr lang="en-IE" smtClean="0"/>
              <a:t>‹#›</a:t>
            </a:fld>
            <a:endParaRPr lang="en-IE"/>
          </a:p>
        </p:txBody>
      </p:sp>
    </p:spTree>
    <p:extLst>
      <p:ext uri="{BB962C8B-B14F-4D97-AF65-F5344CB8AC3E}">
        <p14:creationId xmlns:p14="http://schemas.microsoft.com/office/powerpoint/2010/main" val="301128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BDCA6D1B-A494-4CBB-8ABC-1313FEB64232}" type="datetimeFigureOut">
              <a:rPr lang="en-IE" smtClean="0"/>
              <a:t>17/01/2018</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DE256F68-DDF6-4003-952A-ACD1617DF245}" type="slidenum">
              <a:rPr lang="en-IE" smtClean="0"/>
              <a:t>‹#›</a:t>
            </a:fld>
            <a:endParaRPr lang="en-IE"/>
          </a:p>
        </p:txBody>
      </p:sp>
    </p:spTree>
    <p:extLst>
      <p:ext uri="{BB962C8B-B14F-4D97-AF65-F5344CB8AC3E}">
        <p14:creationId xmlns:p14="http://schemas.microsoft.com/office/powerpoint/2010/main" val="2054019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A6D1B-A494-4CBB-8ABC-1313FEB64232}" type="datetimeFigureOut">
              <a:rPr lang="en-IE" smtClean="0"/>
              <a:t>17/01/2018</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DE256F68-DDF6-4003-952A-ACD1617DF245}" type="slidenum">
              <a:rPr lang="en-IE" smtClean="0"/>
              <a:t>‹#›</a:t>
            </a:fld>
            <a:endParaRPr lang="en-IE"/>
          </a:p>
        </p:txBody>
      </p:sp>
    </p:spTree>
    <p:extLst>
      <p:ext uri="{BB962C8B-B14F-4D97-AF65-F5344CB8AC3E}">
        <p14:creationId xmlns:p14="http://schemas.microsoft.com/office/powerpoint/2010/main" val="947699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DCA6D1B-A494-4CBB-8ABC-1313FEB64232}" type="datetimeFigureOut">
              <a:rPr lang="en-IE" smtClean="0"/>
              <a:t>17/01/2018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E256F68-DDF6-4003-952A-ACD1617DF245}" type="slidenum">
              <a:rPr lang="en-IE" smtClean="0"/>
              <a:t>‹#›</a:t>
            </a:fld>
            <a:endParaRPr lang="en-IE"/>
          </a:p>
        </p:txBody>
      </p:sp>
    </p:spTree>
    <p:extLst>
      <p:ext uri="{BB962C8B-B14F-4D97-AF65-F5344CB8AC3E}">
        <p14:creationId xmlns:p14="http://schemas.microsoft.com/office/powerpoint/2010/main" val="2908048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DCA6D1B-A494-4CBB-8ABC-1313FEB64232}" type="datetimeFigureOut">
              <a:rPr lang="en-IE" smtClean="0"/>
              <a:t>17/01/2018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E256F68-DDF6-4003-952A-ACD1617DF245}" type="slidenum">
              <a:rPr lang="en-IE" smtClean="0"/>
              <a:t>‹#›</a:t>
            </a:fld>
            <a:endParaRPr lang="en-IE"/>
          </a:p>
        </p:txBody>
      </p:sp>
    </p:spTree>
    <p:extLst>
      <p:ext uri="{BB962C8B-B14F-4D97-AF65-F5344CB8AC3E}">
        <p14:creationId xmlns:p14="http://schemas.microsoft.com/office/powerpoint/2010/main" val="3464555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A6D1B-A494-4CBB-8ABC-1313FEB64232}" type="datetimeFigureOut">
              <a:rPr lang="en-IE" smtClean="0"/>
              <a:t>17/01/2018</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256F68-DDF6-4003-952A-ACD1617DF245}" type="slidenum">
              <a:rPr lang="en-IE" smtClean="0"/>
              <a:t>‹#›</a:t>
            </a:fld>
            <a:endParaRPr lang="en-IE"/>
          </a:p>
        </p:txBody>
      </p:sp>
    </p:spTree>
    <p:extLst>
      <p:ext uri="{BB962C8B-B14F-4D97-AF65-F5344CB8AC3E}">
        <p14:creationId xmlns:p14="http://schemas.microsoft.com/office/powerpoint/2010/main" val="2526620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0830" t="22308" r="60935" b="10943"/>
          <a:stretch/>
        </p:blipFill>
        <p:spPr>
          <a:xfrm>
            <a:off x="0" y="0"/>
            <a:ext cx="5834743" cy="6866452"/>
          </a:xfrm>
          <a:prstGeom prst="rect">
            <a:avLst/>
          </a:prstGeom>
        </p:spPr>
      </p:pic>
      <p:sp>
        <p:nvSpPr>
          <p:cNvPr id="3" name="Subtitle 2"/>
          <p:cNvSpPr>
            <a:spLocks noGrp="1"/>
          </p:cNvSpPr>
          <p:nvPr>
            <p:ph type="subTitle" idx="1"/>
          </p:nvPr>
        </p:nvSpPr>
        <p:spPr>
          <a:xfrm>
            <a:off x="5834742" y="905691"/>
            <a:ext cx="6122127" cy="4352109"/>
          </a:xfrm>
        </p:spPr>
        <p:txBody>
          <a:bodyPr>
            <a:normAutofit/>
          </a:bodyPr>
          <a:lstStyle/>
          <a:p>
            <a:r>
              <a:rPr lang="en-IE" sz="6000" b="1" dirty="0"/>
              <a:t>The Wedding in Cana </a:t>
            </a:r>
            <a:endParaRPr lang="en-IE" sz="6000" b="1" dirty="0" smtClean="0"/>
          </a:p>
          <a:p>
            <a:r>
              <a:rPr lang="en-IE" sz="6000" b="1" dirty="0" smtClean="0"/>
              <a:t>(</a:t>
            </a:r>
            <a:r>
              <a:rPr lang="en-IE" sz="6000" b="1" dirty="0" err="1"/>
              <a:t>Jn</a:t>
            </a:r>
            <a:r>
              <a:rPr lang="en-IE" sz="6000" b="1" dirty="0"/>
              <a:t> 2: 1-12)</a:t>
            </a:r>
          </a:p>
          <a:p>
            <a:endParaRPr lang="en-IE" sz="6000" dirty="0"/>
          </a:p>
        </p:txBody>
      </p:sp>
    </p:spTree>
    <p:extLst>
      <p:ext uri="{BB962C8B-B14F-4D97-AF65-F5344CB8AC3E}">
        <p14:creationId xmlns:p14="http://schemas.microsoft.com/office/powerpoint/2010/main" val="1637982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wedding feast at c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7553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027817" y="409303"/>
            <a:ext cx="5103223" cy="6441146"/>
          </a:xfrm>
        </p:spPr>
        <p:txBody>
          <a:bodyPr>
            <a:noAutofit/>
          </a:bodyPr>
          <a:lstStyle/>
          <a:p>
            <a:pPr marL="0" indent="0">
              <a:buNone/>
            </a:pPr>
            <a:r>
              <a:rPr lang="en-IE" sz="3600" dirty="0" smtClean="0">
                <a:solidFill>
                  <a:schemeClr val="bg1"/>
                </a:solidFill>
                <a:latin typeface="Comic Sans MS" panose="030F0702030302020204" pitchFamily="66" charset="0"/>
              </a:rPr>
              <a:t>They </a:t>
            </a:r>
            <a:r>
              <a:rPr lang="en-IE" sz="3600" dirty="0">
                <a:solidFill>
                  <a:schemeClr val="bg1"/>
                </a:solidFill>
                <a:latin typeface="Comic Sans MS" panose="030F0702030302020204" pitchFamily="66" charset="0"/>
              </a:rPr>
              <a:t>filled them to the brim, and then he told them, “Now draw some water out and take it to the man in charge of the feast.”</a:t>
            </a:r>
          </a:p>
        </p:txBody>
      </p:sp>
    </p:spTree>
    <p:extLst>
      <p:ext uri="{BB962C8B-B14F-4D97-AF65-F5344CB8AC3E}">
        <p14:creationId xmlns:p14="http://schemas.microsoft.com/office/powerpoint/2010/main" val="2046107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9771" y="-1"/>
            <a:ext cx="5190309" cy="6261463"/>
          </a:xfrm>
        </p:spPr>
        <p:txBody>
          <a:bodyPr>
            <a:normAutofit/>
          </a:bodyPr>
          <a:lstStyle/>
          <a:p>
            <a:pPr marL="0" indent="0">
              <a:spcBef>
                <a:spcPts val="0"/>
              </a:spcBef>
              <a:buNone/>
            </a:pPr>
            <a:r>
              <a:rPr lang="en-IE" sz="3600" dirty="0" smtClean="0">
                <a:solidFill>
                  <a:schemeClr val="bg1"/>
                </a:solidFill>
                <a:latin typeface="Comic Sans MS" panose="030F0702030302020204" pitchFamily="66" charset="0"/>
              </a:rPr>
              <a:t>Jesus</a:t>
            </a:r>
            <a:r>
              <a:rPr lang="en-IE" sz="3600" dirty="0">
                <a:solidFill>
                  <a:schemeClr val="bg1"/>
                </a:solidFill>
                <a:latin typeface="Comic Sans MS" panose="030F0702030302020204" pitchFamily="66" charset="0"/>
              </a:rPr>
              <a:t>’ mother then told the servants, “Do whatever he tells you.”</a:t>
            </a:r>
          </a:p>
          <a:p>
            <a:endParaRPr lang="en-IE" dirty="0"/>
          </a:p>
        </p:txBody>
      </p:sp>
      <p:sp>
        <p:nvSpPr>
          <p:cNvPr id="6" name="Rectangle 5"/>
          <p:cNvSpPr/>
          <p:nvPr/>
        </p:nvSpPr>
        <p:spPr>
          <a:xfrm>
            <a:off x="6505302" y="1132115"/>
            <a:ext cx="5564777" cy="3477875"/>
          </a:xfrm>
          <a:prstGeom prst="rect">
            <a:avLst/>
          </a:prstGeom>
        </p:spPr>
        <p:txBody>
          <a:bodyPr wrap="square">
            <a:spAutoFit/>
          </a:bodyPr>
          <a:lstStyle/>
          <a:p>
            <a:r>
              <a:rPr lang="en-IE" sz="4400" dirty="0" smtClean="0">
                <a:latin typeface="Comic Sans MS" panose="030F0702030302020204" pitchFamily="66" charset="0"/>
              </a:rPr>
              <a:t>They took him the water</a:t>
            </a:r>
            <a:r>
              <a:rPr lang="en-IE" sz="4400" dirty="0" smtClean="0">
                <a:solidFill>
                  <a:schemeClr val="bg1"/>
                </a:solidFill>
                <a:latin typeface="Comic Sans MS" panose="030F0702030302020204" pitchFamily="66" charset="0"/>
              </a:rPr>
              <a:t>, </a:t>
            </a:r>
            <a:r>
              <a:rPr lang="en-IE" sz="4400" dirty="0" smtClean="0">
                <a:latin typeface="Comic Sans MS" panose="030F0702030302020204" pitchFamily="66" charset="0"/>
              </a:rPr>
              <a:t>which now had turned into wine, and he tasted it. </a:t>
            </a:r>
            <a:endParaRPr lang="en-IE" sz="4400" dirty="0"/>
          </a:p>
        </p:txBody>
      </p:sp>
      <p:pic>
        <p:nvPicPr>
          <p:cNvPr id="10242" name="Picture 2" descr="Image result for wedding feast at cana"/>
          <p:cNvPicPr>
            <a:picLocks noChangeAspect="1" noChangeArrowheads="1"/>
          </p:cNvPicPr>
          <p:nvPr/>
        </p:nvPicPr>
        <p:blipFill rotWithShape="1">
          <a:blip r:embed="rId2">
            <a:extLst>
              <a:ext uri="{28A0092B-C50C-407E-A947-70E740481C1C}">
                <a14:useLocalDpi xmlns:a14="http://schemas.microsoft.com/office/drawing/2010/main" val="0"/>
              </a:ext>
            </a:extLst>
          </a:blip>
          <a:srcRect b="4304"/>
          <a:stretch/>
        </p:blipFill>
        <p:spPr bwMode="auto">
          <a:xfrm>
            <a:off x="0" y="0"/>
            <a:ext cx="6209211" cy="6961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156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5356" y="1254036"/>
            <a:ext cx="8646644" cy="56039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00298" y="78377"/>
            <a:ext cx="11869782" cy="6779623"/>
          </a:xfrm>
        </p:spPr>
        <p:txBody>
          <a:bodyPr>
            <a:normAutofit/>
          </a:bodyPr>
          <a:lstStyle/>
          <a:p>
            <a:pPr marL="0" indent="0">
              <a:buNone/>
            </a:pPr>
            <a:r>
              <a:rPr lang="en-IE" dirty="0" smtClean="0">
                <a:latin typeface="Comic Sans MS" panose="030F0702030302020204" pitchFamily="66" charset="0"/>
              </a:rPr>
              <a:t>He </a:t>
            </a:r>
            <a:r>
              <a:rPr lang="en-IE" dirty="0">
                <a:latin typeface="Comic Sans MS" panose="030F0702030302020204" pitchFamily="66" charset="0"/>
              </a:rPr>
              <a:t>did not know where this wine had come from (but of course, the servants who had drawn out the water knew); so he called the bridegroom and </a:t>
            </a:r>
            <a:r>
              <a:rPr lang="en-IE" dirty="0" smtClean="0">
                <a:latin typeface="Comic Sans MS" panose="030F0702030302020204" pitchFamily="66" charset="0"/>
              </a:rPr>
              <a:t>said </a:t>
            </a:r>
            <a:r>
              <a:rPr lang="en-IE" dirty="0">
                <a:latin typeface="Comic Sans MS" panose="030F0702030302020204" pitchFamily="66" charset="0"/>
              </a:rPr>
              <a:t>to him, </a:t>
            </a:r>
            <a:endParaRPr lang="en-IE" dirty="0">
              <a:solidFill>
                <a:schemeClr val="bg1"/>
              </a:solidFill>
              <a:latin typeface="Comic Sans MS" panose="030F0702030302020204" pitchFamily="66" charset="0"/>
            </a:endParaRPr>
          </a:p>
        </p:txBody>
      </p:sp>
      <p:sp>
        <p:nvSpPr>
          <p:cNvPr id="4" name="TextBox 3"/>
          <p:cNvSpPr txBox="1"/>
          <p:nvPr/>
        </p:nvSpPr>
        <p:spPr>
          <a:xfrm>
            <a:off x="322216" y="1254035"/>
            <a:ext cx="3223139" cy="4401205"/>
          </a:xfrm>
          <a:prstGeom prst="rect">
            <a:avLst/>
          </a:prstGeom>
          <a:noFill/>
        </p:spPr>
        <p:txBody>
          <a:bodyPr wrap="square" rtlCol="0">
            <a:spAutoFit/>
          </a:bodyPr>
          <a:lstStyle/>
          <a:p>
            <a:r>
              <a:rPr lang="en-IE" sz="2800" dirty="0" smtClean="0">
                <a:latin typeface="Comic Sans MS" panose="030F0702030302020204" pitchFamily="66" charset="0"/>
              </a:rPr>
              <a:t>“ Everyone else serves the best wine first, and after the guests have drunk a lot, he serves the ordinary wine. But you have kept the best wine until now!”</a:t>
            </a:r>
            <a:endParaRPr lang="en-IE" sz="2800" dirty="0">
              <a:latin typeface="Comic Sans MS" panose="030F0702030302020204" pitchFamily="66" charset="0"/>
            </a:endParaRPr>
          </a:p>
        </p:txBody>
      </p:sp>
    </p:spTree>
    <p:extLst>
      <p:ext uri="{BB962C8B-B14F-4D97-AF65-F5344CB8AC3E}">
        <p14:creationId xmlns:p14="http://schemas.microsoft.com/office/powerpoint/2010/main" val="3485771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96595" y="2574327"/>
            <a:ext cx="5538652" cy="2123658"/>
          </a:xfrm>
          <a:prstGeom prst="rect">
            <a:avLst/>
          </a:prstGeom>
        </p:spPr>
        <p:txBody>
          <a:bodyPr wrap="square">
            <a:spAutoFit/>
          </a:bodyPr>
          <a:lstStyle/>
          <a:p>
            <a:r>
              <a:rPr lang="en-IE" sz="4400" dirty="0">
                <a:latin typeface="Comic Sans MS" panose="030F0702030302020204" pitchFamily="66" charset="0"/>
              </a:rPr>
              <a:t>Jesus performed this first miracle in Cana in Galilee; </a:t>
            </a:r>
            <a:endParaRPr lang="en-IE" sz="4400" dirty="0"/>
          </a:p>
        </p:txBody>
      </p:sp>
      <p:pic>
        <p:nvPicPr>
          <p:cNvPr id="6" name="Picture 2" descr="Image result for wedding feast at c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6496596" cy="6845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518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59931" y="1541417"/>
            <a:ext cx="3944982" cy="4635546"/>
          </a:xfrm>
        </p:spPr>
        <p:txBody>
          <a:bodyPr/>
          <a:lstStyle/>
          <a:p>
            <a:pPr marL="0" indent="0">
              <a:buNone/>
            </a:pPr>
            <a:r>
              <a:rPr lang="en-IE" sz="4400" dirty="0" smtClean="0">
                <a:latin typeface="Comic Sans MS" panose="030F0702030302020204" pitchFamily="66" charset="0"/>
              </a:rPr>
              <a:t>there </a:t>
            </a:r>
            <a:r>
              <a:rPr lang="en-IE" sz="4400" dirty="0">
                <a:latin typeface="Comic Sans MS" panose="030F0702030302020204" pitchFamily="66" charset="0"/>
              </a:rPr>
              <a:t>he revealed his glory, and his disciples believed in him.</a:t>
            </a:r>
          </a:p>
          <a:p>
            <a:endParaRPr lang="en-IE" dirty="0"/>
          </a:p>
        </p:txBody>
      </p:sp>
      <p:pic>
        <p:nvPicPr>
          <p:cNvPr id="5" name="Picture 8" descr="Image result for wedding feast at c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86" y="-19210"/>
            <a:ext cx="8064137" cy="6877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340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907177" y="3857897"/>
            <a:ext cx="5956663" cy="2319066"/>
          </a:xfrm>
        </p:spPr>
        <p:txBody>
          <a:bodyPr>
            <a:normAutofit fontScale="92500" lnSpcReduction="10000"/>
          </a:bodyPr>
          <a:lstStyle/>
          <a:p>
            <a:pPr marL="0" indent="0">
              <a:buNone/>
            </a:pPr>
            <a:endParaRPr lang="en-IE" sz="3600" dirty="0" smtClean="0">
              <a:solidFill>
                <a:schemeClr val="bg1"/>
              </a:solidFill>
              <a:latin typeface="Comic Sans MS" panose="030F0702030302020204" pitchFamily="66" charset="0"/>
            </a:endParaRPr>
          </a:p>
          <a:p>
            <a:pPr marL="0" indent="0">
              <a:buNone/>
            </a:pPr>
            <a:r>
              <a:rPr lang="en-IE" sz="3600" dirty="0" smtClean="0">
                <a:solidFill>
                  <a:schemeClr val="bg1"/>
                </a:solidFill>
                <a:latin typeface="Comic Sans MS" panose="030F0702030302020204" pitchFamily="66" charset="0"/>
              </a:rPr>
              <a:t>After </a:t>
            </a:r>
            <a:r>
              <a:rPr lang="en-IE" sz="3600" dirty="0">
                <a:solidFill>
                  <a:schemeClr val="bg1"/>
                </a:solidFill>
                <a:latin typeface="Comic Sans MS" panose="030F0702030302020204" pitchFamily="66" charset="0"/>
              </a:rPr>
              <a:t>this, Jesus, and his mother, brother, and disciples went to Capernaum and stayed there a few days.</a:t>
            </a:r>
          </a:p>
          <a:p>
            <a:endParaRPr lang="en-IE" dirty="0"/>
          </a:p>
        </p:txBody>
      </p:sp>
    </p:spTree>
    <p:extLst>
      <p:ext uri="{BB962C8B-B14F-4D97-AF65-F5344CB8AC3E}">
        <p14:creationId xmlns:p14="http://schemas.microsoft.com/office/powerpoint/2010/main" val="3579008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046" y="87086"/>
            <a:ext cx="11713028" cy="6635931"/>
          </a:xfrm>
        </p:spPr>
        <p:txBody>
          <a:bodyPr>
            <a:normAutofit fontScale="85000" lnSpcReduction="20000"/>
          </a:bodyPr>
          <a:lstStyle/>
          <a:p>
            <a:pPr marL="0" indent="0" algn="ctr">
              <a:buNone/>
            </a:pPr>
            <a:r>
              <a:rPr lang="en-IE" sz="3100" b="1" dirty="0"/>
              <a:t>The Wedding in Cana (</a:t>
            </a:r>
            <a:r>
              <a:rPr lang="en-IE" sz="3100" b="1" dirty="0" err="1"/>
              <a:t>Jn</a:t>
            </a:r>
            <a:r>
              <a:rPr lang="en-IE" sz="3100" b="1" dirty="0"/>
              <a:t> 2: 1-12</a:t>
            </a:r>
            <a:r>
              <a:rPr lang="en-IE" sz="3100" b="1" dirty="0" smtClean="0"/>
              <a:t>)</a:t>
            </a:r>
          </a:p>
          <a:p>
            <a:pPr marL="0" indent="0" algn="ctr">
              <a:buNone/>
            </a:pPr>
            <a:endParaRPr lang="en-IE" sz="3100" dirty="0"/>
          </a:p>
          <a:p>
            <a:pPr marL="0" indent="0">
              <a:buNone/>
            </a:pPr>
            <a:r>
              <a:rPr lang="en-IE" sz="3100" dirty="0"/>
              <a:t>Two days later, there was a wedding in the town of Cana in Galilee. Jesus’ mother was there, and Jesus and his disciples had been invited to the wedding. When the wine had given out, Jesus mother said to him, “they are out of wine.”</a:t>
            </a:r>
          </a:p>
          <a:p>
            <a:pPr marL="0" indent="0">
              <a:spcBef>
                <a:spcPts val="0"/>
              </a:spcBef>
              <a:buNone/>
            </a:pPr>
            <a:r>
              <a:rPr lang="en-IE" sz="3100" dirty="0"/>
              <a:t>“You must not tell me what to do,” Jesus replied, “my time has not yet come.”</a:t>
            </a:r>
          </a:p>
          <a:p>
            <a:pPr marL="0" indent="0">
              <a:spcBef>
                <a:spcPts val="0"/>
              </a:spcBef>
              <a:buNone/>
            </a:pPr>
            <a:r>
              <a:rPr lang="en-IE" sz="3100" dirty="0"/>
              <a:t>Jesus’ mother then told the servants, “Do whatever he tells you.”</a:t>
            </a:r>
          </a:p>
          <a:p>
            <a:pPr marL="0" indent="0">
              <a:buNone/>
            </a:pPr>
            <a:r>
              <a:rPr lang="en-IE" sz="3100" dirty="0"/>
              <a:t>The Jews have rules about ritual washing, and for this purpose six stone water jars were there, each one large enough to hold between twenty and thirty gallons. Jesus said to the servants, “Fill these jars with water,” They filled them to the brim, and then he told them, “Now draw some water out and take it to the man in charge of the feast.” They took him the water, which now had turned into wine, and he tasted it. He did not know where this wine had come from (but of course, the servants who had drawn out the water knew); so he called the bridegroom and </a:t>
            </a:r>
            <a:r>
              <a:rPr lang="en-IE" sz="3100" dirty="0" smtClean="0"/>
              <a:t>said </a:t>
            </a:r>
            <a:r>
              <a:rPr lang="en-IE" sz="3100" dirty="0"/>
              <a:t>to him, “ Everyone else serves the best wine first, and after the guests have drunk a lot, he serves the ordinary wine. But you have kept the best wine until now!”</a:t>
            </a:r>
          </a:p>
          <a:p>
            <a:pPr marL="0" indent="0">
              <a:buNone/>
            </a:pPr>
            <a:r>
              <a:rPr lang="en-IE" sz="3100" dirty="0"/>
              <a:t>Jesus performed this first miracle in Cana in Galilee; there he revealed his glory, and his disciples believed in him.</a:t>
            </a:r>
          </a:p>
          <a:p>
            <a:pPr marL="0" indent="0">
              <a:buNone/>
            </a:pPr>
            <a:r>
              <a:rPr lang="en-IE" sz="3100" dirty="0"/>
              <a:t>After this, Jesus, and his mother, brother, and disciples went to Capernaum and stayed there a few days.</a:t>
            </a:r>
          </a:p>
          <a:p>
            <a:endParaRPr lang="en-IE" dirty="0"/>
          </a:p>
        </p:txBody>
      </p:sp>
    </p:spTree>
    <p:extLst>
      <p:ext uri="{BB962C8B-B14F-4D97-AF65-F5344CB8AC3E}">
        <p14:creationId xmlns:p14="http://schemas.microsoft.com/office/powerpoint/2010/main" val="779995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52443" y="627529"/>
            <a:ext cx="3951297" cy="5549434"/>
          </a:xfrm>
        </p:spPr>
        <p:txBody>
          <a:bodyPr>
            <a:normAutofit fontScale="92500"/>
          </a:bodyPr>
          <a:lstStyle/>
          <a:p>
            <a:pPr marL="0" indent="0">
              <a:buNone/>
            </a:pPr>
            <a:r>
              <a:rPr lang="en-IE" sz="6000" dirty="0">
                <a:latin typeface="Comic Sans MS" panose="030F0702030302020204" pitchFamily="66" charset="0"/>
              </a:rPr>
              <a:t>Two days later, there was a wedding in the town of Cana in Galilee</a:t>
            </a:r>
            <a:r>
              <a:rPr lang="en-IE" dirty="0">
                <a:latin typeface="Comic Sans MS" panose="030F0702030302020204" pitchFamily="66" charset="0"/>
              </a:rPr>
              <a:t>.</a:t>
            </a:r>
          </a:p>
        </p:txBody>
      </p:sp>
      <p:pic>
        <p:nvPicPr>
          <p:cNvPr id="1028" name="Picture 4" descr="Image result for biblical wed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805244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954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364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87086" y="5573485"/>
            <a:ext cx="12104914" cy="1290163"/>
          </a:xfrm>
        </p:spPr>
        <p:txBody>
          <a:bodyPr>
            <a:normAutofit lnSpcReduction="10000"/>
          </a:bodyPr>
          <a:lstStyle/>
          <a:p>
            <a:pPr marL="0" indent="0">
              <a:buNone/>
            </a:pPr>
            <a:r>
              <a:rPr lang="en-IE" sz="4400" dirty="0">
                <a:solidFill>
                  <a:schemeClr val="bg1"/>
                </a:solidFill>
                <a:latin typeface="Comic Sans MS" panose="030F0702030302020204" pitchFamily="66" charset="0"/>
              </a:rPr>
              <a:t>Jesus’ mother was there, and Jesus and his disciples had been invited to the wedding</a:t>
            </a:r>
            <a:r>
              <a:rPr lang="en-IE" dirty="0">
                <a:latin typeface="Comic Sans MS" panose="030F0702030302020204" pitchFamily="66" charset="0"/>
              </a:rPr>
              <a:t>.</a:t>
            </a:r>
          </a:p>
        </p:txBody>
      </p:sp>
    </p:spTree>
    <p:extLst>
      <p:ext uri="{BB962C8B-B14F-4D97-AF65-F5344CB8AC3E}">
        <p14:creationId xmlns:p14="http://schemas.microsoft.com/office/powerpoint/2010/main" val="637349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wedding feast at c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44493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IE" dirty="0">
                <a:solidFill>
                  <a:schemeClr val="bg1"/>
                </a:solidFill>
                <a:latin typeface="Comic Sans MS" panose="030F0702030302020204" pitchFamily="66" charset="0"/>
              </a:rPr>
              <a:t>When the wine had given out, </a:t>
            </a:r>
            <a:r>
              <a:rPr lang="en-IE" dirty="0" smtClean="0">
                <a:solidFill>
                  <a:schemeClr val="bg1"/>
                </a:solidFill>
                <a:latin typeface="Comic Sans MS" panose="030F0702030302020204" pitchFamily="66" charset="0"/>
              </a:rPr>
              <a:t>Jesus’ </a:t>
            </a:r>
            <a:r>
              <a:rPr lang="en-IE" dirty="0">
                <a:solidFill>
                  <a:schemeClr val="bg1"/>
                </a:solidFill>
                <a:latin typeface="Comic Sans MS" panose="030F0702030302020204" pitchFamily="66" charset="0"/>
              </a:rPr>
              <a:t>mother said to him, “they are out of wine.”</a:t>
            </a:r>
            <a:br>
              <a:rPr lang="en-IE" dirty="0">
                <a:solidFill>
                  <a:schemeClr val="bg1"/>
                </a:solidFill>
                <a:latin typeface="Comic Sans MS" panose="030F0702030302020204" pitchFamily="66" charset="0"/>
              </a:rPr>
            </a:br>
            <a:endParaRPr lang="en-IE"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1256491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2"/>
          <a:srcRect l="41219" t="19086" r="22756" b="11467"/>
          <a:stretch/>
        </p:blipFill>
        <p:spPr>
          <a:xfrm>
            <a:off x="0" y="0"/>
            <a:ext cx="6914606" cy="6921982"/>
          </a:xfrm>
          <a:prstGeom prst="rect">
            <a:avLst/>
          </a:prstGeom>
        </p:spPr>
      </p:pic>
      <p:sp>
        <p:nvSpPr>
          <p:cNvPr id="5" name="Rectangle 4"/>
          <p:cNvSpPr/>
          <p:nvPr/>
        </p:nvSpPr>
        <p:spPr>
          <a:xfrm>
            <a:off x="7620000" y="1036320"/>
            <a:ext cx="4075610" cy="5262979"/>
          </a:xfrm>
          <a:prstGeom prst="rect">
            <a:avLst/>
          </a:prstGeom>
        </p:spPr>
        <p:txBody>
          <a:bodyPr wrap="square">
            <a:spAutoFit/>
          </a:bodyPr>
          <a:lstStyle/>
          <a:p>
            <a:r>
              <a:rPr lang="en-IE" sz="4800" dirty="0">
                <a:latin typeface="Comic Sans MS" panose="030F0702030302020204" pitchFamily="66" charset="0"/>
              </a:rPr>
              <a:t>“You must not tell me what to do,” Jesus replied, “my time has not yet come.”</a:t>
            </a:r>
            <a:endParaRPr lang="en-IE" sz="4800" dirty="0">
              <a:latin typeface="Comic Sans MS" panose="030F0702030302020204" pitchFamily="66" charset="0"/>
            </a:endParaRPr>
          </a:p>
        </p:txBody>
      </p:sp>
    </p:spTree>
    <p:extLst>
      <p:ext uri="{BB962C8B-B14F-4D97-AF65-F5344CB8AC3E}">
        <p14:creationId xmlns:p14="http://schemas.microsoft.com/office/powerpoint/2010/main" val="4282675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idx="1"/>
          </p:nvPr>
        </p:nvSpPr>
        <p:spPr/>
        <p:txBody>
          <a:bodyPr/>
          <a:lstStyle/>
          <a:p>
            <a:endParaRPr lang="en-IE" dirty="0"/>
          </a:p>
        </p:txBody>
      </p:sp>
    </p:spTree>
    <p:extLst>
      <p:ext uri="{BB962C8B-B14F-4D97-AF65-F5344CB8AC3E}">
        <p14:creationId xmlns:p14="http://schemas.microsoft.com/office/powerpoint/2010/main" val="1823498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six stone j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52961" cy="698862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3439887"/>
            <a:ext cx="6200503" cy="3418114"/>
          </a:xfrm>
        </p:spPr>
        <p:txBody>
          <a:bodyPr>
            <a:normAutofit lnSpcReduction="10000"/>
          </a:bodyPr>
          <a:lstStyle/>
          <a:p>
            <a:pPr marL="0" indent="0">
              <a:buNone/>
            </a:pPr>
            <a:r>
              <a:rPr lang="en-IE" sz="3600" dirty="0">
                <a:solidFill>
                  <a:schemeClr val="bg1"/>
                </a:solidFill>
                <a:latin typeface="Comic Sans MS" panose="030F0702030302020204" pitchFamily="66" charset="0"/>
              </a:rPr>
              <a:t>The Jews have rules about ritual washing, and for this purpose six stone water jars were there, each one large enough to hold between twenty and thirty gallons</a:t>
            </a:r>
          </a:p>
        </p:txBody>
      </p:sp>
    </p:spTree>
    <p:extLst>
      <p:ext uri="{BB962C8B-B14F-4D97-AF65-F5344CB8AC3E}">
        <p14:creationId xmlns:p14="http://schemas.microsoft.com/office/powerpoint/2010/main" val="2338919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Image result for water flo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739997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156754"/>
            <a:ext cx="4127863" cy="6020209"/>
          </a:xfrm>
        </p:spPr>
        <p:txBody>
          <a:bodyPr>
            <a:normAutofit/>
          </a:bodyPr>
          <a:lstStyle/>
          <a:p>
            <a:pPr marL="0" indent="0">
              <a:buNone/>
            </a:pPr>
            <a:r>
              <a:rPr lang="en-IE" sz="5400" dirty="0">
                <a:solidFill>
                  <a:schemeClr val="bg1"/>
                </a:solidFill>
                <a:latin typeface="Comic Sans MS" panose="030F0702030302020204" pitchFamily="66" charset="0"/>
              </a:rPr>
              <a:t>Jesus said to the servants, </a:t>
            </a:r>
          </a:p>
          <a:p>
            <a:pPr marL="0" indent="0">
              <a:buNone/>
            </a:pPr>
            <a:r>
              <a:rPr lang="en-IE" sz="5400" dirty="0">
                <a:solidFill>
                  <a:schemeClr val="bg1"/>
                </a:solidFill>
                <a:latin typeface="Comic Sans MS" panose="030F0702030302020204" pitchFamily="66" charset="0"/>
              </a:rPr>
              <a:t>“Fill these jars with water.” </a:t>
            </a:r>
          </a:p>
          <a:p>
            <a:endParaRPr lang="en-IE" dirty="0"/>
          </a:p>
        </p:txBody>
      </p:sp>
    </p:spTree>
    <p:extLst>
      <p:ext uri="{BB962C8B-B14F-4D97-AF65-F5344CB8AC3E}">
        <p14:creationId xmlns:p14="http://schemas.microsoft.com/office/powerpoint/2010/main" val="18374249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616</Words>
  <Application>Microsoft Office PowerPoint</Application>
  <PresentationFormat>Widescreen</PresentationFormat>
  <Paragraphs>26</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When the wine had given out, Jesus’ mother said to him, “they are out of wine.”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Breda Holmes</dc:creator>
  <cp:lastModifiedBy>Breda Holmes</cp:lastModifiedBy>
  <cp:revision>7</cp:revision>
  <dcterms:created xsi:type="dcterms:W3CDTF">2018-01-17T17:28:10Z</dcterms:created>
  <dcterms:modified xsi:type="dcterms:W3CDTF">2018-01-17T18:45:37Z</dcterms:modified>
</cp:coreProperties>
</file>