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22/03/2017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305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22/03/2017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041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22/03/2017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303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22/03/2017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470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22/03/2017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33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22/03/2017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415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22/03/2017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639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22/03/2017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298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22/03/2017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919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22/03/2017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608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FEEE-48C5-4A69-B989-A29818371E13}" type="datetimeFigureOut">
              <a:rPr lang="en-IE" smtClean="0"/>
              <a:t>22/03/2017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402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7FEEE-48C5-4A69-B989-A29818371E13}" type="datetimeFigureOut">
              <a:rPr lang="en-IE" smtClean="0"/>
              <a:t>22/03/2017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2DC2A-0E52-4806-8856-5EB4A9FC1C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349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/>
          <a:lstStyle/>
          <a:p>
            <a:r>
              <a:rPr lang="en-IE" dirty="0" smtClean="0"/>
              <a:t>Sunday – March 26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728663"/>
            <a:ext cx="8286750" cy="34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13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Celebrating Mother’s Day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E" dirty="0" smtClean="0"/>
              <a:t>So this year, why not learn from those who celebrated Mother’s Day long ago? ... </a:t>
            </a:r>
          </a:p>
          <a:p>
            <a:pPr marL="0" indent="0" algn="just">
              <a:buNone/>
            </a:pPr>
            <a:r>
              <a:rPr lang="en-IE" dirty="0" smtClean="0"/>
              <a:t>You could: </a:t>
            </a:r>
          </a:p>
          <a:p>
            <a:pPr algn="just"/>
            <a:r>
              <a:rPr lang="en-IE" dirty="0"/>
              <a:t>m</a:t>
            </a:r>
            <a:r>
              <a:rPr lang="en-IE" dirty="0" smtClean="0"/>
              <a:t>ake your card, rather than buy one</a:t>
            </a:r>
            <a:endParaRPr lang="en-IE" dirty="0"/>
          </a:p>
          <a:p>
            <a:pPr algn="just"/>
            <a:r>
              <a:rPr lang="en-IE" dirty="0" smtClean="0"/>
              <a:t>make or bake your gifts!</a:t>
            </a:r>
          </a:p>
          <a:p>
            <a:pPr algn="just"/>
            <a:r>
              <a:rPr lang="en-IE" dirty="0" smtClean="0"/>
              <a:t>Rather than spending money; why not offer to do some housework to give Mum or Dad/Grandparents a well-earned rest?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8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Prayer for to Mary, Our Mother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232830" cy="4525963"/>
          </a:xfrm>
        </p:spPr>
      </p:pic>
      <p:sp>
        <p:nvSpPr>
          <p:cNvPr id="5" name="Rectangle 4"/>
          <p:cNvSpPr/>
          <p:nvPr/>
        </p:nvSpPr>
        <p:spPr>
          <a:xfrm>
            <a:off x="4094559" y="1556792"/>
            <a:ext cx="47979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3200" dirty="0" smtClean="0"/>
              <a:t>Mary, my dearest mother,</a:t>
            </a:r>
          </a:p>
          <a:p>
            <a:pPr algn="just"/>
            <a:r>
              <a:rPr lang="en-IE" sz="3200" dirty="0" smtClean="0"/>
              <a:t>Give me your heart </a:t>
            </a:r>
          </a:p>
          <a:p>
            <a:pPr algn="just"/>
            <a:r>
              <a:rPr lang="en-IE" sz="3200" dirty="0" smtClean="0"/>
              <a:t>so beautiful, so pure, </a:t>
            </a:r>
          </a:p>
          <a:p>
            <a:pPr algn="just"/>
            <a:r>
              <a:rPr lang="en-IE" sz="3200" dirty="0" smtClean="0"/>
              <a:t>so immaculate, </a:t>
            </a:r>
          </a:p>
          <a:p>
            <a:pPr algn="just"/>
            <a:r>
              <a:rPr lang="en-IE" sz="3200" dirty="0" smtClean="0"/>
              <a:t>so full of love and humility,</a:t>
            </a:r>
          </a:p>
          <a:p>
            <a:pPr algn="just"/>
            <a:r>
              <a:rPr lang="en-IE" sz="3200" dirty="0" smtClean="0"/>
              <a:t>That I may receive Jesus as you did – and go in haste to give him to others.</a:t>
            </a:r>
          </a:p>
          <a:p>
            <a:pPr algn="r"/>
            <a:r>
              <a:rPr lang="en-IE" sz="2800" i="1" dirty="0" smtClean="0"/>
              <a:t>Saint Teresa of Calcutta</a:t>
            </a:r>
            <a:endParaRPr lang="en-IE" sz="2800" i="1" dirty="0"/>
          </a:p>
        </p:txBody>
      </p:sp>
    </p:spTree>
    <p:extLst>
      <p:ext uri="{BB962C8B-B14F-4D97-AF65-F5344CB8AC3E}">
        <p14:creationId xmlns:p14="http://schemas.microsoft.com/office/powerpoint/2010/main" val="3335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590"/>
            <a:ext cx="8229600" cy="1642194"/>
          </a:xfrm>
        </p:spPr>
        <p:txBody>
          <a:bodyPr>
            <a:normAutofit/>
          </a:bodyPr>
          <a:lstStyle/>
          <a:p>
            <a:r>
              <a:rPr lang="en-IE" sz="4000" dirty="0" smtClean="0"/>
              <a:t>A Prayer to honour Mary, Our Mother in Heaven on Mother’s Day</a:t>
            </a:r>
            <a:endParaRPr lang="en-IE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438525" cy="41814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18810"/>
            <a:ext cx="4111352" cy="51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 pray for mothers everywhere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04384"/>
            <a:ext cx="5256584" cy="512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4758384" cy="5962238"/>
          </a:xfrm>
        </p:spPr>
      </p:pic>
    </p:spTree>
    <p:extLst>
      <p:ext uri="{BB962C8B-B14F-4D97-AF65-F5344CB8AC3E}">
        <p14:creationId xmlns:p14="http://schemas.microsoft.com/office/powerpoint/2010/main" val="31123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IE" dirty="0" smtClean="0"/>
              <a:t>Mother’s Day – Sunday, March 26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IE" sz="3600" dirty="0" smtClean="0"/>
              <a:t>Are the plans made and the cards made/bought?</a:t>
            </a:r>
          </a:p>
          <a:p>
            <a:pPr>
              <a:lnSpc>
                <a:spcPct val="200000"/>
              </a:lnSpc>
            </a:pPr>
            <a:r>
              <a:rPr lang="en-IE" sz="3600" dirty="0" smtClean="0"/>
              <a:t>Don’t worry; you still have time! …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IE" sz="3600" i="1" dirty="0" smtClean="0"/>
              <a:t>But do you know where the tradition comes from?</a:t>
            </a:r>
            <a:endParaRPr lang="en-IE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09120"/>
            <a:ext cx="2915815" cy="21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Some Information about Mother’s Day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12776"/>
            <a:ext cx="6083831" cy="5356584"/>
          </a:xfrm>
        </p:spPr>
        <p:txBody>
          <a:bodyPr>
            <a:normAutofit lnSpcReduction="10000"/>
          </a:bodyPr>
          <a:lstStyle/>
          <a:p>
            <a:pPr algn="just"/>
            <a:r>
              <a:rPr lang="en-IE" dirty="0" smtClean="0"/>
              <a:t>In </a:t>
            </a:r>
            <a:r>
              <a:rPr lang="en-IE" dirty="0"/>
              <a:t>I</a:t>
            </a:r>
            <a:r>
              <a:rPr lang="en-IE" dirty="0" smtClean="0"/>
              <a:t>reland and the UK, Mother’s Day or </a:t>
            </a:r>
            <a:r>
              <a:rPr lang="en-IE" i="1" dirty="0" smtClean="0"/>
              <a:t>Mothering Sunday </a:t>
            </a:r>
            <a:r>
              <a:rPr lang="en-IE" dirty="0" smtClean="0"/>
              <a:t>is always on the fourth Sunday of Lent. </a:t>
            </a:r>
            <a:endParaRPr lang="en-IE" dirty="0"/>
          </a:p>
          <a:p>
            <a:pPr algn="just"/>
            <a:r>
              <a:rPr lang="en-IE" dirty="0" smtClean="0"/>
              <a:t>In the USA and other countries, it is celebrated on the second Sunday in May.</a:t>
            </a:r>
          </a:p>
          <a:p>
            <a:pPr algn="just"/>
            <a:r>
              <a:rPr lang="en-IE" dirty="0" smtClean="0"/>
              <a:t>Whenever you honour the matriarch of your family; the origins and celebrations of her special day are fascinating.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43" y="1628800"/>
            <a:ext cx="2701145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origins of Mother’s Day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5832648" cy="34845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E" sz="4000" dirty="0" smtClean="0"/>
              <a:t>The earliest Mother’s Day celebrations can be traced back to the spring festivities of ancient Greece, in honour of Rhea; the Mother of the Gods.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28800"/>
            <a:ext cx="259612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IE" dirty="0" smtClean="0"/>
              <a:t>The origins of Mother’s Day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/>
          </a:bodyPr>
          <a:lstStyle/>
          <a:p>
            <a:pPr lvl="0" algn="just"/>
            <a:r>
              <a:rPr lang="en-IE" sz="3000" dirty="0">
                <a:solidFill>
                  <a:prstClr val="black"/>
                </a:solidFill>
              </a:rPr>
              <a:t>In Rome, the most significant Mother’s Day festival was dedicated to the worship of </a:t>
            </a:r>
            <a:r>
              <a:rPr lang="en-IE" sz="3000" dirty="0" smtClean="0">
                <a:solidFill>
                  <a:prstClr val="black"/>
                </a:solidFill>
              </a:rPr>
              <a:t>Cybele; </a:t>
            </a:r>
            <a:r>
              <a:rPr lang="en-IE" sz="3000" dirty="0">
                <a:solidFill>
                  <a:prstClr val="black"/>
                </a:solidFill>
              </a:rPr>
              <a:t>another mother goddess. Ceremonies in her honour began some 250 </a:t>
            </a:r>
            <a:r>
              <a:rPr lang="en-IE" sz="3000" dirty="0" smtClean="0">
                <a:solidFill>
                  <a:prstClr val="black"/>
                </a:solidFill>
              </a:rPr>
              <a:t>years before Christ was born. </a:t>
            </a:r>
          </a:p>
          <a:p>
            <a:pPr marL="0" lvl="0" indent="0" algn="just">
              <a:buNone/>
            </a:pPr>
            <a:endParaRPr lang="en-IE" sz="30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en-IE" sz="30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en-IE" sz="30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en-IE" sz="3000" dirty="0" smtClean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endParaRPr lang="en-IE" sz="3000" dirty="0">
              <a:solidFill>
                <a:prstClr val="black"/>
              </a:solidFill>
            </a:endParaRPr>
          </a:p>
          <a:p>
            <a:pPr lvl="0" algn="just"/>
            <a:r>
              <a:rPr lang="en-IE" sz="3000" dirty="0">
                <a:solidFill>
                  <a:prstClr val="black"/>
                </a:solidFill>
              </a:rPr>
              <a:t>This roman religious celebration, known as </a:t>
            </a:r>
            <a:r>
              <a:rPr lang="en-IE" sz="3000" dirty="0" err="1">
                <a:solidFill>
                  <a:prstClr val="black"/>
                </a:solidFill>
              </a:rPr>
              <a:t>Hilaria</a:t>
            </a:r>
            <a:r>
              <a:rPr lang="en-IE" sz="3000" dirty="0">
                <a:solidFill>
                  <a:prstClr val="black"/>
                </a:solidFill>
              </a:rPr>
              <a:t>, lasted for three days – from March 15 – 18</a:t>
            </a:r>
            <a:r>
              <a:rPr lang="en-IE" sz="3000" dirty="0" smtClean="0">
                <a:solidFill>
                  <a:prstClr val="black"/>
                </a:solidFill>
              </a:rPr>
              <a:t>.</a:t>
            </a:r>
            <a:endParaRPr lang="en-IE" sz="30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96952"/>
            <a:ext cx="324036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Laetare</a:t>
            </a:r>
            <a:r>
              <a:rPr lang="en-IE" dirty="0" smtClean="0"/>
              <a:t> Sunday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600200"/>
            <a:ext cx="4608512" cy="514116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IE" dirty="0" smtClean="0"/>
              <a:t>As Christianity spread throughout Europe, Mother’s Day celebrations were held on the fourth Sunday of Lent – </a:t>
            </a:r>
            <a:r>
              <a:rPr lang="en-IE" dirty="0" err="1" smtClean="0"/>
              <a:t>Laetare</a:t>
            </a:r>
            <a:r>
              <a:rPr lang="en-IE" dirty="0" smtClean="0"/>
              <a:t> Sunday or ‘mid-Lent’ Sunday – the celebrations were adapted to honour the Virgin Mary and also the ‘Mother Church’.</a:t>
            </a:r>
          </a:p>
          <a:p>
            <a:pPr algn="just"/>
            <a:r>
              <a:rPr lang="en-IE" dirty="0" smtClean="0"/>
              <a:t>Customs began to dictate that a person visit the church of his/her baptism on this day. People also attended the mother church of their parish, laden with offerings.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15896"/>
            <a:ext cx="3600400" cy="46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en-IE" dirty="0" smtClean="0"/>
              <a:t>The origins of Mother’s Day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837131"/>
            <a:ext cx="8229600" cy="3024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dirty="0" smtClean="0"/>
              <a:t>Eventually, the custom of </a:t>
            </a:r>
          </a:p>
          <a:p>
            <a:pPr marL="0" indent="0" algn="ctr">
              <a:buNone/>
            </a:pPr>
            <a:r>
              <a:rPr lang="en-IE" dirty="0" smtClean="0"/>
              <a:t>making donations to one’s Mother Church</a:t>
            </a:r>
          </a:p>
          <a:p>
            <a:pPr marL="0" indent="0" algn="ctr">
              <a:buNone/>
            </a:pPr>
            <a:r>
              <a:rPr lang="en-IE" dirty="0" smtClean="0"/>
              <a:t>expanded to include </a:t>
            </a:r>
          </a:p>
          <a:p>
            <a:pPr marL="0" indent="0" algn="ctr">
              <a:buNone/>
            </a:pPr>
            <a:r>
              <a:rPr lang="en-IE" dirty="0" smtClean="0"/>
              <a:t>honouring one’s own mother. </a:t>
            </a:r>
          </a:p>
          <a:p>
            <a:pPr algn="just"/>
            <a:endParaRPr lang="en-IE" dirty="0"/>
          </a:p>
          <a:p>
            <a:pPr marL="0" indent="0" algn="just">
              <a:buNone/>
            </a:pPr>
            <a:endParaRPr lang="en-IE" dirty="0" smtClean="0"/>
          </a:p>
          <a:p>
            <a:pPr marL="0" indent="0" algn="just">
              <a:buNone/>
            </a:pPr>
            <a:endParaRPr lang="en-IE" dirty="0" smtClean="0"/>
          </a:p>
          <a:p>
            <a:pPr marL="0" indent="0" algn="just">
              <a:buNone/>
            </a:pPr>
            <a:endParaRPr lang="en-IE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00377"/>
            <a:ext cx="3432994" cy="2288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29902"/>
            <a:ext cx="2304256" cy="2198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71983"/>
            <a:ext cx="3127267" cy="23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origins of Mother’s Day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539552" y="1430465"/>
            <a:ext cx="523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prstClr val="black"/>
                </a:solidFill>
              </a:rPr>
              <a:t>Young people, such as servants and apprentices, were given the day off to visit their mothers and take gifts of food, which sometimes included a special mothering cake.</a:t>
            </a:r>
            <a:endParaRPr lang="en-IE" sz="2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55" y="1556792"/>
            <a:ext cx="289857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4612030"/>
            <a:ext cx="42335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800" dirty="0" smtClean="0">
                <a:solidFill>
                  <a:prstClr val="black"/>
                </a:solidFill>
              </a:rPr>
              <a:t>Often this would be a very rich fruit-laden mixture, known as </a:t>
            </a:r>
            <a:r>
              <a:rPr lang="en-IE" sz="2800" dirty="0" err="1" smtClean="0">
                <a:solidFill>
                  <a:prstClr val="black"/>
                </a:solidFill>
              </a:rPr>
              <a:t>Simnel</a:t>
            </a:r>
            <a:r>
              <a:rPr lang="en-IE" sz="2800" dirty="0" smtClean="0">
                <a:solidFill>
                  <a:prstClr val="black"/>
                </a:solidFill>
              </a:rPr>
              <a:t> cake.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8" y="4083713"/>
            <a:ext cx="4067944" cy="24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3960439" cy="1800200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n-IE" sz="2800" dirty="0">
                <a:solidFill>
                  <a:prstClr val="black"/>
                </a:solidFill>
              </a:rPr>
              <a:t>They would also bring her bouquets of spring flowers </a:t>
            </a:r>
            <a:r>
              <a:rPr lang="en-IE" sz="2800" dirty="0" smtClean="0">
                <a:solidFill>
                  <a:prstClr val="black"/>
                </a:solidFill>
              </a:rPr>
              <a:t>which </a:t>
            </a:r>
            <a:r>
              <a:rPr lang="en-IE" sz="2800" dirty="0">
                <a:solidFill>
                  <a:prstClr val="black"/>
                </a:solidFill>
              </a:rPr>
              <a:t>were blessed in Church first.</a:t>
            </a:r>
            <a:endParaRPr lang="en-IE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4283968" y="5157192"/>
            <a:ext cx="46403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2800" dirty="0">
                <a:solidFill>
                  <a:prstClr val="black"/>
                </a:solidFill>
              </a:rPr>
              <a:t>I</a:t>
            </a:r>
            <a:r>
              <a:rPr lang="en-IE" sz="2800" dirty="0" smtClean="0">
                <a:solidFill>
                  <a:prstClr val="black"/>
                </a:solidFill>
              </a:rPr>
              <a:t>t was also customary for sons and daughters to take on the mother’s chores.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143689" cy="3096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4400" dirty="0">
                <a:solidFill>
                  <a:prstClr val="black"/>
                </a:solidFill>
                <a:ea typeface="+mj-ea"/>
                <a:cs typeface="+mj-cs"/>
              </a:rPr>
              <a:t>The origins of Mother’s Day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03050"/>
            <a:ext cx="3528392" cy="22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512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Mother’s Day – Sunday, March 26</vt:lpstr>
      <vt:lpstr>Some Information about Mother’s Day</vt:lpstr>
      <vt:lpstr>The origins of Mother’s Day</vt:lpstr>
      <vt:lpstr>The origins of Mother’s Day</vt:lpstr>
      <vt:lpstr>Laetare Sunday</vt:lpstr>
      <vt:lpstr>The origins of Mother’s Day</vt:lpstr>
      <vt:lpstr>The origins of Mother’s Day</vt:lpstr>
      <vt:lpstr>PowerPoint Presentation</vt:lpstr>
      <vt:lpstr>Celebrating Mother’s Day</vt:lpstr>
      <vt:lpstr>Prayer for to Mary, Our Mother</vt:lpstr>
      <vt:lpstr>A Prayer to honour Mary, Our Mother in Heaven on Mother’s Day</vt:lpstr>
      <vt:lpstr>We pray for mothers everywhere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Maloney</dc:creator>
  <cp:lastModifiedBy>Anna Maloney</cp:lastModifiedBy>
  <cp:revision>9</cp:revision>
  <dcterms:created xsi:type="dcterms:W3CDTF">2017-03-22T13:55:10Z</dcterms:created>
  <dcterms:modified xsi:type="dcterms:W3CDTF">2017-03-22T15:58:55Z</dcterms:modified>
</cp:coreProperties>
</file>