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8.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0.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1.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2.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4.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5.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7.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8.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2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0.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31.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32.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33.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34.xml" ContentType="application/vnd.openxmlformats-officedocument.theme+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35.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36.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37.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38.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theme/theme39.xml" ContentType="application/vnd.openxmlformats-officedocument.theme+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40.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41.xml" ContentType="application/vnd.openxmlformats-officedocument.theme+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 id="2147483740" r:id="rId6"/>
    <p:sldMasterId id="2147483756" r:id="rId7"/>
    <p:sldMasterId id="2147483772" r:id="rId8"/>
    <p:sldMasterId id="2147483788" r:id="rId9"/>
    <p:sldMasterId id="2147483804" r:id="rId10"/>
    <p:sldMasterId id="2147483820" r:id="rId11"/>
    <p:sldMasterId id="2147483836" r:id="rId12"/>
    <p:sldMasterId id="2147483852" r:id="rId13"/>
    <p:sldMasterId id="2147483868" r:id="rId14"/>
    <p:sldMasterId id="2147483884" r:id="rId15"/>
    <p:sldMasterId id="2147483900" r:id="rId16"/>
    <p:sldMasterId id="2147483916" r:id="rId17"/>
    <p:sldMasterId id="2147483932" r:id="rId18"/>
    <p:sldMasterId id="2147483948" r:id="rId19"/>
    <p:sldMasterId id="2147483964" r:id="rId20"/>
    <p:sldMasterId id="2147483980" r:id="rId21"/>
    <p:sldMasterId id="2147483996" r:id="rId22"/>
    <p:sldMasterId id="2147484012" r:id="rId23"/>
    <p:sldMasterId id="2147484028" r:id="rId24"/>
    <p:sldMasterId id="2147484044" r:id="rId25"/>
    <p:sldMasterId id="2147484060" r:id="rId26"/>
    <p:sldMasterId id="2147484076" r:id="rId27"/>
    <p:sldMasterId id="2147484092" r:id="rId28"/>
    <p:sldMasterId id="2147484108" r:id="rId29"/>
    <p:sldMasterId id="2147484124" r:id="rId30"/>
    <p:sldMasterId id="2147484140" r:id="rId31"/>
    <p:sldMasterId id="2147484156" r:id="rId32"/>
    <p:sldMasterId id="2147484172" r:id="rId33"/>
    <p:sldMasterId id="2147484188" r:id="rId34"/>
    <p:sldMasterId id="2147484204" r:id="rId35"/>
    <p:sldMasterId id="2147484220" r:id="rId36"/>
    <p:sldMasterId id="2147484236" r:id="rId37"/>
    <p:sldMasterId id="2147484252" r:id="rId38"/>
    <p:sldMasterId id="2147484268" r:id="rId39"/>
    <p:sldMasterId id="2147484284" r:id="rId40"/>
    <p:sldMasterId id="2147484300" r:id="rId41"/>
    <p:sldMasterId id="2147484316" r:id="rId42"/>
  </p:sldMasterIdLst>
  <p:notesMasterIdLst>
    <p:notesMasterId r:id="rId85"/>
  </p:notesMasterIdLst>
  <p:sldIdLst>
    <p:sldId id="257" r:id="rId43"/>
    <p:sldId id="258" r:id="rId44"/>
    <p:sldId id="259" r:id="rId45"/>
    <p:sldId id="260" r:id="rId46"/>
    <p:sldId id="261" r:id="rId47"/>
    <p:sldId id="262" r:id="rId48"/>
    <p:sldId id="263" r:id="rId49"/>
    <p:sldId id="264" r:id="rId50"/>
    <p:sldId id="265" r:id="rId51"/>
    <p:sldId id="266" r:id="rId52"/>
    <p:sldId id="267" r:id="rId53"/>
    <p:sldId id="268" r:id="rId54"/>
    <p:sldId id="269" r:id="rId55"/>
    <p:sldId id="270" r:id="rId56"/>
    <p:sldId id="271" r:id="rId57"/>
    <p:sldId id="272" r:id="rId58"/>
    <p:sldId id="273" r:id="rId59"/>
    <p:sldId id="274" r:id="rId60"/>
    <p:sldId id="275" r:id="rId61"/>
    <p:sldId id="276"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 id="29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slide" Target="slides/slide34.xml"/><Relationship Id="rId84" Type="http://schemas.openxmlformats.org/officeDocument/2006/relationships/slide" Target="slides/slide42.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slide" Target="slides/slide32.xml"/><Relationship Id="rId79" Type="http://schemas.openxmlformats.org/officeDocument/2006/relationships/slide" Target="slides/slide37.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19.xml"/><Relationship Id="rId82" Type="http://schemas.openxmlformats.org/officeDocument/2006/relationships/slide" Target="slides/slide4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slide" Target="slides/slide4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slide" Target="slides/slide39.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2D528-7A3F-4FAD-AEC0-B3B35C68D74D}" type="datetimeFigureOut">
              <a:rPr lang="en-IE" smtClean="0"/>
              <a:t>15/09/2015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B6BA92-2F66-4B49-937D-08B94783E18B}" type="slidenum">
              <a:rPr lang="en-IE" smtClean="0"/>
              <a:t>‹#›</a:t>
            </a:fld>
            <a:endParaRPr lang="en-IE"/>
          </a:p>
        </p:txBody>
      </p:sp>
    </p:spTree>
    <p:extLst>
      <p:ext uri="{BB962C8B-B14F-4D97-AF65-F5344CB8AC3E}">
        <p14:creationId xmlns:p14="http://schemas.microsoft.com/office/powerpoint/2010/main" val="308253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hincha_Cultur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1866" TargetMode="External"/><Relationship Id="rId5" Type="http://schemas.openxmlformats.org/officeDocument/2006/relationships/hyperlink" Target="http://en.wikipedia.org/wiki/Chincha_Islands_War" TargetMode="External"/><Relationship Id="rId4" Type="http://schemas.openxmlformats.org/officeDocument/2006/relationships/hyperlink" Target="http://en.wikipedia.org/wiki/186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D53C8-6381-459B-9106-2B902BF48036}" type="slidenum">
              <a:rPr lang="en-US" altLang="en-US">
                <a:solidFill>
                  <a:prstClr val="black"/>
                </a:solidFill>
              </a:rPr>
              <a:pPr/>
              <a:t>26</a:t>
            </a:fld>
            <a:endParaRPr lang="en-US" altLang="en-US">
              <a:solidFill>
                <a:prstClr val="black"/>
              </a:solidFill>
            </a:endParaRPr>
          </a:p>
        </p:txBody>
      </p:sp>
      <p:sp>
        <p:nvSpPr>
          <p:cNvPr id="317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Helvetica" charset="0"/>
              </a:rPr>
              <a:t>The islands were once the residence of the </a:t>
            </a:r>
            <a:r>
              <a:rPr lang="en-US" altLang="en-US">
                <a:hlinkClick r:id="rId3"/>
              </a:rPr>
              <a:t>Chincha</a:t>
            </a:r>
            <a:r>
              <a:rPr lang="en-US" altLang="en-US">
                <a:latin typeface="Helvetica" charset="0"/>
              </a:rPr>
              <a:t> people, but only a few remains are to be found today. Peru began the export of guano in 1840. Spain, not having recognized Peru's independence (it was not to do so until 1879), and desiring the guano profits, occupied the islands in April </a:t>
            </a:r>
            <a:r>
              <a:rPr lang="en-US" altLang="en-US">
                <a:hlinkClick r:id="rId4"/>
              </a:rPr>
              <a:t>1864</a:t>
            </a:r>
            <a:r>
              <a:rPr lang="en-US" altLang="en-US">
                <a:latin typeface="Helvetica" charset="0"/>
              </a:rPr>
              <a:t>, setting off the </a:t>
            </a:r>
            <a:r>
              <a:rPr lang="en-US" altLang="en-US">
                <a:hlinkClick r:id="rId5"/>
              </a:rPr>
              <a:t>Chincha Islands War</a:t>
            </a:r>
            <a:r>
              <a:rPr lang="en-US" altLang="en-US">
                <a:latin typeface="Helvetica" charset="0"/>
              </a:rPr>
              <a:t> (</a:t>
            </a:r>
            <a:r>
              <a:rPr lang="en-US" altLang="en-US">
                <a:hlinkClick r:id="rId4"/>
              </a:rPr>
              <a:t>1864</a:t>
            </a:r>
            <a:r>
              <a:rPr lang="en-US" altLang="en-US">
                <a:latin typeface="Helvetica" charset="0"/>
              </a:rPr>
              <a:t>–</a:t>
            </a:r>
            <a:r>
              <a:rPr lang="en-US" altLang="en-US">
                <a:hlinkClick r:id="rId6"/>
              </a:rPr>
              <a:t>1866</a:t>
            </a:r>
            <a:r>
              <a:rPr lang="en-US" altLang="en-US">
                <a:latin typeface="Helvetica"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1390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464903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517762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9187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606080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979965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358967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073708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56458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9663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120882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1681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295525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303342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909986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79628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760216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60393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420798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153158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979993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960229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49600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119916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949569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151378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057573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639049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65199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165336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063723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505095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531803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4866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715589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406687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551428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59604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925714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820359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756212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690025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773031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506626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3270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967433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637508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569085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693071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013089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977853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207371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235064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088252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897673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14454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491908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559870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558570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191773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39436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665252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04105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858854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418169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63276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20742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209859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8429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978798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758565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376506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261852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899263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221282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400652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245824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53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915661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377653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864365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85073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485897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555517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293912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400756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318399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830180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65870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231863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455546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654007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641139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732679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241357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574336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104215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700680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541177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4747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713205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777876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1899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3516135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1915411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510606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888672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520600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824471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667182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9465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47663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941021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1064024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942790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971545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256834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309803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888982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976130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749525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93714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0552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570806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828291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920629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146837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923081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294676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432322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867048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608041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751717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94036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05179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7701021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393973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309501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792329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274785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243593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187103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7713376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328192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60754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1947623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309841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053597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8413771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0560823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3242655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466956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043135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153011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664815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46926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3642420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0840411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4310399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2410744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385702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943006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3291440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2716136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5718866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2578102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885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4035883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9553429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7770834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773129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8391628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7000176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539587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9882236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7595193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6389297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84507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1612249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748044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6804632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475826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1870843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5362315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2652886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620798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561165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2584246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75119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6478246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150430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5924873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793817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6858946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4504798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5385091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494508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2026212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85971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3710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3406048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037602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6698541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6134323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9981974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7476825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3936476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2844477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6217328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026255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91379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255742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3216478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849724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7435022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0716581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8274562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9852820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5746515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029276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6383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1906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30615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944683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6467093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5625663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0432803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4109080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4673374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5816382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4724263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0650232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1144858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02746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5220026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1410369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422604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4509384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3355390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0496882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5474163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2465682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3157044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79888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2849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4033778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1472247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2504688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4588975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2228781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4382000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4502774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0360207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7196221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6572613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66306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448172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12778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7612243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019697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26559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854794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4852902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795026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4058329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214326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601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7344514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3230840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7390136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727373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0999427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7160218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2474506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0116656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6330012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1348514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51756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5790463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8030006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5593382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0705792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9990020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7895941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1017238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0649280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6057142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5991279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10301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411614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3011678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4284644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8705647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482784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6920875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4579504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9432201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7456113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5365402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16628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7608415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1445058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527446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6792418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8694981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4547756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951999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4931629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1642490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8988181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05988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9211344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1906508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6864247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1048488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0240376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9190992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739151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8339826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1042325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2052307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7692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841256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8316864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6945682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6828259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582403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5416845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8377141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7531192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0316652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3476162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2544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6573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0280171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4549622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5829139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1913721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6782522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9014162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7960804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7321528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4661408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1387460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37558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0127288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0053174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3335371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072220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7644156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2224965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3974424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1226948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7207748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7530227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82703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4901141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5367972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9444480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7026693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9477454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6325416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7786121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1519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9724905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6133550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22177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1046274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6769717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0939400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6124271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0164466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4529286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576767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9028296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9820839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2028725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36404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1376754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3602191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6346596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7016712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9774937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3344003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7984315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2384501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50544404"/>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1605141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8623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0132093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6437748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1040108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4386331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2821222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88197123"/>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9212662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9437306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9280992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7004689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224776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1701691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3134872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3485257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575877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5254235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9403411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60499105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8181563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2578608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4116095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53748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1157800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9063088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8915846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9844268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8588600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9451566"/>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0607996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7509340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3162380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97666763"/>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93532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5896284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3411927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2859008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937505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8970326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576330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6969187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0812215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9670756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0190995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81975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558940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3767405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3968563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7251237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5562399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6257020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8091450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1979970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9898816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0048823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0222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093327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154505925"/>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7225491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1077269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8490913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90438496"/>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3414646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5472616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4661896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1531339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3413823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10182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3336122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0174192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9381153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9127249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4703517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36273180"/>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2454986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6535695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6012296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12522876"/>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161942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29002245"/>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3449557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43783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8915194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616163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31932815"/>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793534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7770589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5174117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45373893"/>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20241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78725926"/>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8390470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34741112"/>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5899058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5351240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71105143"/>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7414195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5888714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25580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5515737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35012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51536361"/>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9695770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40343393"/>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38538550"/>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23328325"/>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93413297"/>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53965431"/>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7392402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9944002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54663774"/>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42964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4030870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61797922"/>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5960515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72961085"/>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2032961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9951314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78900142"/>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6311455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6939635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603491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51893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503424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2407572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3367702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09590367"/>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0191822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9954964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11451945"/>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796573028"/>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8402124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9390379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8090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5284410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54699158"/>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0441217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23531708"/>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39129641"/>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7114112"/>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90447488"/>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00114955"/>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68176824"/>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0338541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2349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7063575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3903657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5960106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3339179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54330730"/>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412384"/>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49387946"/>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095568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3883482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353036505"/>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860975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7049815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9612704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51469038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988216"/>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257077770"/>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5620780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5186857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17045514"/>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4917920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3644606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5670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64474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4095978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3301860"/>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85988973"/>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0431705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6355513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5821403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1184812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63033088"/>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0184542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18001630"/>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746002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02502396"/>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5406721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6848565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14653844"/>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97768204"/>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9871531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56924621"/>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80968391"/>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58221443"/>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59189959"/>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232146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0484563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71998220"/>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90973605"/>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80772820"/>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07041424"/>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8566331"/>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461391538"/>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24635792"/>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362403437"/>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65313433"/>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69451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125671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82508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36704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565329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811875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314604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8427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72373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2739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027418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12519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141952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500977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76475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9245524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70607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878807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6121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70179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0159401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620068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480574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484167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295266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3276391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FEAB419D-818C-4E34-8ABA-4C5A6D8F4E2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132961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42BE4421-98EC-4101-A129-246F8CDFC95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4250687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Date Placeholder 2"/>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a:xfrm>
            <a:off x="6553200" y="6278563"/>
            <a:ext cx="2133600" cy="457200"/>
          </a:xfrm>
        </p:spPr>
        <p:txBody>
          <a:bodyPr/>
          <a:lstStyle>
            <a:lvl1pPr>
              <a:defRPr/>
            </a:lvl1pPr>
          </a:lstStyle>
          <a:p>
            <a:fld id="{60F3154F-72BC-4411-A621-497E74C80E8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6765291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B2BF1B82-D22A-448C-9CFF-13570BAD3BC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077664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F1F993B1-0FCA-4A00-9391-D46E76A9CD01}"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8118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303301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ltLang="en-US">
              <a:solidFill>
                <a:srgbClr val="F1E82D"/>
              </a:solidFill>
            </a:endParaRPr>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ltLang="en-US">
              <a:solidFill>
                <a:srgbClr val="F1E82D"/>
              </a:solidFill>
            </a:endParaRPr>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D949099F-5CC1-415B-8080-E828AA3DDA52}"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1976108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3800475" y="1789113"/>
            <a:ext cx="5340350" cy="5056187"/>
            <a:chOff x="2394" y="1127"/>
            <a:chExt cx="3364" cy="3185"/>
          </a:xfrm>
        </p:grpSpPr>
        <p:sp>
          <p:nvSpPr>
            <p:cNvPr id="116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4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5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677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6773" name="Rectangle 37"/>
          <p:cNvSpPr>
            <a:spLocks noGrp="1" noChangeArrowheads="1"/>
          </p:cNvSpPr>
          <p:nvPr>
            <p:ph type="dt" sz="half" idx="2"/>
          </p:nvPr>
        </p:nvSpPr>
        <p:spPr/>
        <p:txBody>
          <a:bodyPr/>
          <a:lstStyle>
            <a:lvl1pPr>
              <a:defRPr/>
            </a:lvl1pPr>
          </a:lstStyle>
          <a:p>
            <a:endParaRPr lang="en-US" altLang="en-US">
              <a:solidFill>
                <a:srgbClr val="F1E82D"/>
              </a:solidFill>
            </a:endParaRPr>
          </a:p>
        </p:txBody>
      </p:sp>
      <p:sp>
        <p:nvSpPr>
          <p:cNvPr id="116774" name="Rectangle 38"/>
          <p:cNvSpPr>
            <a:spLocks noGrp="1" noChangeArrowheads="1"/>
          </p:cNvSpPr>
          <p:nvPr>
            <p:ph type="ftr" sz="quarter" idx="3"/>
          </p:nvPr>
        </p:nvSpPr>
        <p:spPr/>
        <p:txBody>
          <a:bodyPr/>
          <a:lstStyle>
            <a:lvl1pPr>
              <a:defRPr/>
            </a:lvl1pPr>
          </a:lstStyle>
          <a:p>
            <a:endParaRPr lang="en-US" altLang="en-US">
              <a:solidFill>
                <a:srgbClr val="F1E82D"/>
              </a:solidFill>
            </a:endParaRPr>
          </a:p>
        </p:txBody>
      </p:sp>
      <p:sp>
        <p:nvSpPr>
          <p:cNvPr id="116775"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1677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16777" name="Rectangle 41"/>
          <p:cNvSpPr>
            <a:spLocks noGrp="1" noChangeArrowheads="1"/>
          </p:cNvSpPr>
          <p:nvPr>
            <p:ph type="sldNum" sz="quarter" idx="4"/>
          </p:nvPr>
        </p:nvSpPr>
        <p:spPr/>
        <p:txBody>
          <a:bodyPr/>
          <a:lstStyle>
            <a:lvl1pPr>
              <a:defRPr/>
            </a:lvl1pPr>
          </a:lstStyle>
          <a:p>
            <a:fld id="{B5ABCB62-8BAB-492D-992A-68F5B11CB80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931050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04D08DCE-1B88-40FE-BB22-1D3D340ADD4D}"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928041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1E82D"/>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1E82D"/>
              </a:solidFill>
            </a:endParaRPr>
          </a:p>
        </p:txBody>
      </p:sp>
      <p:sp>
        <p:nvSpPr>
          <p:cNvPr id="6" name="Slide Number Placeholder 5"/>
          <p:cNvSpPr>
            <a:spLocks noGrp="1"/>
          </p:cNvSpPr>
          <p:nvPr>
            <p:ph type="sldNum" sz="quarter" idx="12"/>
          </p:nvPr>
        </p:nvSpPr>
        <p:spPr/>
        <p:txBody>
          <a:bodyPr/>
          <a:lstStyle>
            <a:lvl1pPr>
              <a:defRPr/>
            </a:lvl1pPr>
          </a:lstStyle>
          <a:p>
            <a:fld id="{B2E97265-6A78-42C5-9C91-BD035BDA8146}"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8556955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E3261185-C2ED-490D-A9F2-5B486034058B}"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32167978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ltLang="en-US">
              <a:solidFill>
                <a:srgbClr val="F1E82D"/>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1E82D"/>
              </a:solidFill>
            </a:endParaRPr>
          </a:p>
        </p:txBody>
      </p:sp>
      <p:sp>
        <p:nvSpPr>
          <p:cNvPr id="9" name="Slide Number Placeholder 8"/>
          <p:cNvSpPr>
            <a:spLocks noGrp="1"/>
          </p:cNvSpPr>
          <p:nvPr>
            <p:ph type="sldNum" sz="quarter" idx="12"/>
          </p:nvPr>
        </p:nvSpPr>
        <p:spPr/>
        <p:txBody>
          <a:bodyPr/>
          <a:lstStyle>
            <a:lvl1pPr>
              <a:defRPr/>
            </a:lvl1pPr>
          </a:lstStyle>
          <a:p>
            <a:fld id="{A8318F01-227D-45DD-9A77-E2AFB3CAF088}"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369172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ltLang="en-US">
              <a:solidFill>
                <a:srgbClr val="F1E82D"/>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1E82D"/>
              </a:solidFill>
            </a:endParaRPr>
          </a:p>
        </p:txBody>
      </p:sp>
      <p:sp>
        <p:nvSpPr>
          <p:cNvPr id="5" name="Slide Number Placeholder 4"/>
          <p:cNvSpPr>
            <a:spLocks noGrp="1"/>
          </p:cNvSpPr>
          <p:nvPr>
            <p:ph type="sldNum" sz="quarter" idx="12"/>
          </p:nvPr>
        </p:nvSpPr>
        <p:spPr/>
        <p:txBody>
          <a:bodyPr/>
          <a:lstStyle>
            <a:lvl1pPr>
              <a:defRPr/>
            </a:lvl1pPr>
          </a:lstStyle>
          <a:p>
            <a:fld id="{E9C9B206-B7A5-4F5B-AAF9-CCA65F211B20}"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6951521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1E82D"/>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1E82D"/>
              </a:solidFill>
            </a:endParaRPr>
          </a:p>
        </p:txBody>
      </p:sp>
      <p:sp>
        <p:nvSpPr>
          <p:cNvPr id="4" name="Slide Number Placeholder 3"/>
          <p:cNvSpPr>
            <a:spLocks noGrp="1"/>
          </p:cNvSpPr>
          <p:nvPr>
            <p:ph type="sldNum" sz="quarter" idx="12"/>
          </p:nvPr>
        </p:nvSpPr>
        <p:spPr/>
        <p:txBody>
          <a:bodyPr/>
          <a:lstStyle>
            <a:lvl1pPr>
              <a:defRPr/>
            </a:lvl1pPr>
          </a:lstStyle>
          <a:p>
            <a:fld id="{5F130C3A-0839-43BC-BB15-0B445C4D88B7}"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80177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7D739489-95BF-4AE9-9092-20164EF4D6AA}"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21381218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1E82D"/>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1E82D"/>
              </a:solidFill>
            </a:endParaRPr>
          </a:p>
        </p:txBody>
      </p:sp>
      <p:sp>
        <p:nvSpPr>
          <p:cNvPr id="7" name="Slide Number Placeholder 6"/>
          <p:cNvSpPr>
            <a:spLocks noGrp="1"/>
          </p:cNvSpPr>
          <p:nvPr>
            <p:ph type="sldNum" sz="quarter" idx="12"/>
          </p:nvPr>
        </p:nvSpPr>
        <p:spPr/>
        <p:txBody>
          <a:bodyPr/>
          <a:lstStyle>
            <a:lvl1pPr>
              <a:defRPr/>
            </a:lvl1pPr>
          </a:lstStyle>
          <a:p>
            <a:fld id="{F5B0A31D-FB9F-443F-9D3E-CD054EFD4324}" type="slidenum">
              <a:rPr lang="en-US" altLang="en-US">
                <a:solidFill>
                  <a:srgbClr val="F1E82D"/>
                </a:solidFill>
              </a:rPr>
              <a:pPr/>
              <a:t>‹#›</a:t>
            </a:fld>
            <a:endParaRPr lang="en-US" altLang="en-US">
              <a:solidFill>
                <a:srgbClr val="F1E82D"/>
              </a:solidFill>
            </a:endParaRPr>
          </a:p>
        </p:txBody>
      </p:sp>
    </p:spTree>
    <p:extLst>
      <p:ext uri="{BB962C8B-B14F-4D97-AF65-F5344CB8AC3E}">
        <p14:creationId xmlns:p14="http://schemas.microsoft.com/office/powerpoint/2010/main" val="426539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6" Type="http://schemas.openxmlformats.org/officeDocument/2006/relationships/theme" Target="../theme/theme1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6" Type="http://schemas.openxmlformats.org/officeDocument/2006/relationships/theme" Target="../theme/theme17.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6" Type="http://schemas.openxmlformats.org/officeDocument/2006/relationships/theme" Target="../theme/theme18.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6" Type="http://schemas.openxmlformats.org/officeDocument/2006/relationships/theme" Target="../theme/theme1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2" Type="http://schemas.openxmlformats.org/officeDocument/2006/relationships/slideLayout" Target="../slideLayouts/slideLayout287.xml"/><Relationship Id="rId16" Type="http://schemas.openxmlformats.org/officeDocument/2006/relationships/theme" Target="../theme/theme20.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6" Type="http://schemas.openxmlformats.org/officeDocument/2006/relationships/theme" Target="../theme/theme21.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2" Type="http://schemas.openxmlformats.org/officeDocument/2006/relationships/slideLayout" Target="../slideLayouts/slideLayout317.xml"/><Relationship Id="rId16" Type="http://schemas.openxmlformats.org/officeDocument/2006/relationships/theme" Target="../theme/theme22.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6" Type="http://schemas.openxmlformats.org/officeDocument/2006/relationships/theme" Target="../theme/theme23.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2" Type="http://schemas.openxmlformats.org/officeDocument/2006/relationships/slideLayout" Target="../slideLayouts/slideLayout347.xml"/><Relationship Id="rId16" Type="http://schemas.openxmlformats.org/officeDocument/2006/relationships/theme" Target="../theme/theme2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6" Type="http://schemas.openxmlformats.org/officeDocument/2006/relationships/theme" Target="../theme/theme25.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2" Type="http://schemas.openxmlformats.org/officeDocument/2006/relationships/slideLayout" Target="../slideLayouts/slideLayout377.xml"/><Relationship Id="rId16" Type="http://schemas.openxmlformats.org/officeDocument/2006/relationships/theme" Target="../theme/theme26.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slideLayout" Target="../slideLayouts/slideLayout39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slideLayout" Target="../slideLayouts/slideLayout3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2" Type="http://schemas.openxmlformats.org/officeDocument/2006/relationships/slideLayout" Target="../slideLayouts/slideLayout392.xml"/><Relationship Id="rId16" Type="http://schemas.openxmlformats.org/officeDocument/2006/relationships/theme" Target="../theme/theme27.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slideLayout" Target="../slideLayouts/slideLayout418.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2" Type="http://schemas.openxmlformats.org/officeDocument/2006/relationships/slideLayout" Target="../slideLayouts/slideLayout407.xml"/><Relationship Id="rId16" Type="http://schemas.openxmlformats.org/officeDocument/2006/relationships/theme" Target="../theme/theme28.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5" Type="http://schemas.openxmlformats.org/officeDocument/2006/relationships/slideLayout" Target="../slideLayouts/slideLayout42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 Id="rId14" Type="http://schemas.openxmlformats.org/officeDocument/2006/relationships/slideLayout" Target="../slideLayouts/slideLayout41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6" Type="http://schemas.openxmlformats.org/officeDocument/2006/relationships/theme" Target="../theme/theme29.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slideLayout" Target="../slideLayouts/slideLayout43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2" Type="http://schemas.openxmlformats.org/officeDocument/2006/relationships/slideLayout" Target="../slideLayouts/slideLayout437.xml"/><Relationship Id="rId16" Type="http://schemas.openxmlformats.org/officeDocument/2006/relationships/theme" Target="../theme/theme30.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slideLayout" Target="../slideLayouts/slideLayout45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6" Type="http://schemas.openxmlformats.org/officeDocument/2006/relationships/theme" Target="../theme/theme31.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slideLayout" Target="../slideLayouts/slideLayout465.xml"/><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slideLayout" Target="../slideLayouts/slideLayout46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slideLayout" Target="../slideLayouts/slideLayout478.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2" Type="http://schemas.openxmlformats.org/officeDocument/2006/relationships/slideLayout" Target="../slideLayouts/slideLayout467.xml"/><Relationship Id="rId16" Type="http://schemas.openxmlformats.org/officeDocument/2006/relationships/theme" Target="../theme/theme32.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5" Type="http://schemas.openxmlformats.org/officeDocument/2006/relationships/slideLayout" Target="../slideLayouts/slideLayout48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slideLayout" Target="../slideLayouts/slideLayout493.xml"/><Relationship Id="rId3" Type="http://schemas.openxmlformats.org/officeDocument/2006/relationships/slideLayout" Target="../slideLayouts/slideLayout483.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2" Type="http://schemas.openxmlformats.org/officeDocument/2006/relationships/slideLayout" Target="../slideLayouts/slideLayout482.xml"/><Relationship Id="rId16" Type="http://schemas.openxmlformats.org/officeDocument/2006/relationships/theme" Target="../theme/theme33.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5" Type="http://schemas.openxmlformats.org/officeDocument/2006/relationships/slideLayout" Target="../slideLayouts/slideLayout495.xml"/><Relationship Id="rId10" Type="http://schemas.openxmlformats.org/officeDocument/2006/relationships/slideLayout" Target="../slideLayouts/slideLayout490.xml"/><Relationship Id="rId4" Type="http://schemas.openxmlformats.org/officeDocument/2006/relationships/slideLayout" Target="../slideLayouts/slideLayout484.xml"/><Relationship Id="rId9" Type="http://schemas.openxmlformats.org/officeDocument/2006/relationships/slideLayout" Target="../slideLayouts/slideLayout489.xml"/><Relationship Id="rId14" Type="http://schemas.openxmlformats.org/officeDocument/2006/relationships/slideLayout" Target="../slideLayouts/slideLayout49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slideLayout" Target="../slideLayouts/slideLayout508.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slideLayout" Target="../slideLayouts/slideLayout507.xml"/><Relationship Id="rId2" Type="http://schemas.openxmlformats.org/officeDocument/2006/relationships/slideLayout" Target="../slideLayouts/slideLayout497.xml"/><Relationship Id="rId16" Type="http://schemas.openxmlformats.org/officeDocument/2006/relationships/theme" Target="../theme/theme34.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slideLayout" Target="../slideLayouts/slideLayout51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slideLayout" Target="../slideLayouts/slideLayout50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18.xml"/><Relationship Id="rId13" Type="http://schemas.openxmlformats.org/officeDocument/2006/relationships/slideLayout" Target="../slideLayouts/slideLayout523.xml"/><Relationship Id="rId3" Type="http://schemas.openxmlformats.org/officeDocument/2006/relationships/slideLayout" Target="../slideLayouts/slideLayout513.xml"/><Relationship Id="rId7" Type="http://schemas.openxmlformats.org/officeDocument/2006/relationships/slideLayout" Target="../slideLayouts/slideLayout517.xml"/><Relationship Id="rId12" Type="http://schemas.openxmlformats.org/officeDocument/2006/relationships/slideLayout" Target="../slideLayouts/slideLayout522.xml"/><Relationship Id="rId2" Type="http://schemas.openxmlformats.org/officeDocument/2006/relationships/slideLayout" Target="../slideLayouts/slideLayout512.xml"/><Relationship Id="rId16" Type="http://schemas.openxmlformats.org/officeDocument/2006/relationships/theme" Target="../theme/theme35.xml"/><Relationship Id="rId1" Type="http://schemas.openxmlformats.org/officeDocument/2006/relationships/slideLayout" Target="../slideLayouts/slideLayout511.xml"/><Relationship Id="rId6" Type="http://schemas.openxmlformats.org/officeDocument/2006/relationships/slideLayout" Target="../slideLayouts/slideLayout516.xml"/><Relationship Id="rId11" Type="http://schemas.openxmlformats.org/officeDocument/2006/relationships/slideLayout" Target="../slideLayouts/slideLayout521.xml"/><Relationship Id="rId5" Type="http://schemas.openxmlformats.org/officeDocument/2006/relationships/slideLayout" Target="../slideLayouts/slideLayout515.xml"/><Relationship Id="rId15" Type="http://schemas.openxmlformats.org/officeDocument/2006/relationships/slideLayout" Target="../slideLayouts/slideLayout525.xml"/><Relationship Id="rId10" Type="http://schemas.openxmlformats.org/officeDocument/2006/relationships/slideLayout" Target="../slideLayouts/slideLayout520.xml"/><Relationship Id="rId4" Type="http://schemas.openxmlformats.org/officeDocument/2006/relationships/slideLayout" Target="../slideLayouts/slideLayout514.xml"/><Relationship Id="rId9" Type="http://schemas.openxmlformats.org/officeDocument/2006/relationships/slideLayout" Target="../slideLayouts/slideLayout519.xml"/><Relationship Id="rId14" Type="http://schemas.openxmlformats.org/officeDocument/2006/relationships/slideLayout" Target="../slideLayouts/slideLayout52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33.xml"/><Relationship Id="rId13" Type="http://schemas.openxmlformats.org/officeDocument/2006/relationships/slideLayout" Target="../slideLayouts/slideLayout538.xml"/><Relationship Id="rId3" Type="http://schemas.openxmlformats.org/officeDocument/2006/relationships/slideLayout" Target="../slideLayouts/slideLayout528.xml"/><Relationship Id="rId7" Type="http://schemas.openxmlformats.org/officeDocument/2006/relationships/slideLayout" Target="../slideLayouts/slideLayout532.xml"/><Relationship Id="rId12" Type="http://schemas.openxmlformats.org/officeDocument/2006/relationships/slideLayout" Target="../slideLayouts/slideLayout537.xml"/><Relationship Id="rId2" Type="http://schemas.openxmlformats.org/officeDocument/2006/relationships/slideLayout" Target="../slideLayouts/slideLayout527.xml"/><Relationship Id="rId16" Type="http://schemas.openxmlformats.org/officeDocument/2006/relationships/theme" Target="../theme/theme36.xml"/><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5" Type="http://schemas.openxmlformats.org/officeDocument/2006/relationships/slideLayout" Target="../slideLayouts/slideLayout530.xml"/><Relationship Id="rId15" Type="http://schemas.openxmlformats.org/officeDocument/2006/relationships/slideLayout" Target="../slideLayouts/slideLayout540.xml"/><Relationship Id="rId10" Type="http://schemas.openxmlformats.org/officeDocument/2006/relationships/slideLayout" Target="../slideLayouts/slideLayout535.xml"/><Relationship Id="rId4" Type="http://schemas.openxmlformats.org/officeDocument/2006/relationships/slideLayout" Target="../slideLayouts/slideLayout529.xml"/><Relationship Id="rId9" Type="http://schemas.openxmlformats.org/officeDocument/2006/relationships/slideLayout" Target="../slideLayouts/slideLayout534.xml"/><Relationship Id="rId14" Type="http://schemas.openxmlformats.org/officeDocument/2006/relationships/slideLayout" Target="../slideLayouts/slideLayout53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2" Type="http://schemas.openxmlformats.org/officeDocument/2006/relationships/slideLayout" Target="../slideLayouts/slideLayout542.xml"/><Relationship Id="rId16" Type="http://schemas.openxmlformats.org/officeDocument/2006/relationships/theme" Target="../theme/theme37.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slideLayout" Target="../slideLayouts/slideLayout555.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63.xml"/><Relationship Id="rId13" Type="http://schemas.openxmlformats.org/officeDocument/2006/relationships/slideLayout" Target="../slideLayouts/slideLayout568.xml"/><Relationship Id="rId3" Type="http://schemas.openxmlformats.org/officeDocument/2006/relationships/slideLayout" Target="../slideLayouts/slideLayout558.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2" Type="http://schemas.openxmlformats.org/officeDocument/2006/relationships/slideLayout" Target="../slideLayouts/slideLayout557.xml"/><Relationship Id="rId16" Type="http://schemas.openxmlformats.org/officeDocument/2006/relationships/theme" Target="../theme/theme38.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10" Type="http://schemas.openxmlformats.org/officeDocument/2006/relationships/slideLayout" Target="../slideLayouts/slideLayout565.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78.xml"/><Relationship Id="rId13" Type="http://schemas.openxmlformats.org/officeDocument/2006/relationships/slideLayout" Target="../slideLayouts/slideLayout583.xml"/><Relationship Id="rId3" Type="http://schemas.openxmlformats.org/officeDocument/2006/relationships/slideLayout" Target="../slideLayouts/slideLayout573.xml"/><Relationship Id="rId7" Type="http://schemas.openxmlformats.org/officeDocument/2006/relationships/slideLayout" Target="../slideLayouts/slideLayout577.xml"/><Relationship Id="rId12" Type="http://schemas.openxmlformats.org/officeDocument/2006/relationships/slideLayout" Target="../slideLayouts/slideLayout582.xml"/><Relationship Id="rId2" Type="http://schemas.openxmlformats.org/officeDocument/2006/relationships/slideLayout" Target="../slideLayouts/slideLayout572.xml"/><Relationship Id="rId16" Type="http://schemas.openxmlformats.org/officeDocument/2006/relationships/theme" Target="../theme/theme39.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5" Type="http://schemas.openxmlformats.org/officeDocument/2006/relationships/slideLayout" Target="../slideLayouts/slideLayout575.xml"/><Relationship Id="rId15" Type="http://schemas.openxmlformats.org/officeDocument/2006/relationships/slideLayout" Target="../slideLayouts/slideLayout585.xml"/><Relationship Id="rId10" Type="http://schemas.openxmlformats.org/officeDocument/2006/relationships/slideLayout" Target="../slideLayouts/slideLayout580.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4" Type="http://schemas.openxmlformats.org/officeDocument/2006/relationships/slideLayout" Target="../slideLayouts/slideLayout5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93.xml"/><Relationship Id="rId13" Type="http://schemas.openxmlformats.org/officeDocument/2006/relationships/slideLayout" Target="../slideLayouts/slideLayout598.xml"/><Relationship Id="rId3" Type="http://schemas.openxmlformats.org/officeDocument/2006/relationships/slideLayout" Target="../slideLayouts/slideLayout588.xml"/><Relationship Id="rId7" Type="http://schemas.openxmlformats.org/officeDocument/2006/relationships/slideLayout" Target="../slideLayouts/slideLayout592.xml"/><Relationship Id="rId12" Type="http://schemas.openxmlformats.org/officeDocument/2006/relationships/slideLayout" Target="../slideLayouts/slideLayout597.xml"/><Relationship Id="rId2" Type="http://schemas.openxmlformats.org/officeDocument/2006/relationships/slideLayout" Target="../slideLayouts/slideLayout587.xml"/><Relationship Id="rId16" Type="http://schemas.openxmlformats.org/officeDocument/2006/relationships/theme" Target="../theme/theme40.xml"/><Relationship Id="rId1" Type="http://schemas.openxmlformats.org/officeDocument/2006/relationships/slideLayout" Target="../slideLayouts/slideLayout586.xml"/><Relationship Id="rId6" Type="http://schemas.openxmlformats.org/officeDocument/2006/relationships/slideLayout" Target="../slideLayouts/slideLayout591.xml"/><Relationship Id="rId11" Type="http://schemas.openxmlformats.org/officeDocument/2006/relationships/slideLayout" Target="../slideLayouts/slideLayout596.xml"/><Relationship Id="rId5" Type="http://schemas.openxmlformats.org/officeDocument/2006/relationships/slideLayout" Target="../slideLayouts/slideLayout590.xml"/><Relationship Id="rId15" Type="http://schemas.openxmlformats.org/officeDocument/2006/relationships/slideLayout" Target="../slideLayouts/slideLayout600.xml"/><Relationship Id="rId10" Type="http://schemas.openxmlformats.org/officeDocument/2006/relationships/slideLayout" Target="../slideLayouts/slideLayout595.xml"/><Relationship Id="rId4" Type="http://schemas.openxmlformats.org/officeDocument/2006/relationships/slideLayout" Target="../slideLayouts/slideLayout589.xml"/><Relationship Id="rId9" Type="http://schemas.openxmlformats.org/officeDocument/2006/relationships/slideLayout" Target="../slideLayouts/slideLayout594.xml"/><Relationship Id="rId14" Type="http://schemas.openxmlformats.org/officeDocument/2006/relationships/slideLayout" Target="../slideLayouts/slideLayout59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slideLayout" Target="../slideLayouts/slideLayout613.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2" Type="http://schemas.openxmlformats.org/officeDocument/2006/relationships/slideLayout" Target="../slideLayouts/slideLayout602.xml"/><Relationship Id="rId16" Type="http://schemas.openxmlformats.org/officeDocument/2006/relationships/theme" Target="../theme/theme41.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5" Type="http://schemas.openxmlformats.org/officeDocument/2006/relationships/slideLayout" Target="../slideLayouts/slideLayout615.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slideLayout" Target="../slideLayouts/slideLayout614.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623.xml"/><Relationship Id="rId13" Type="http://schemas.openxmlformats.org/officeDocument/2006/relationships/slideLayout" Target="../slideLayouts/slideLayout628.xml"/><Relationship Id="rId3" Type="http://schemas.openxmlformats.org/officeDocument/2006/relationships/slideLayout" Target="../slideLayouts/slideLayout618.xml"/><Relationship Id="rId7" Type="http://schemas.openxmlformats.org/officeDocument/2006/relationships/slideLayout" Target="../slideLayouts/slideLayout622.xml"/><Relationship Id="rId12" Type="http://schemas.openxmlformats.org/officeDocument/2006/relationships/slideLayout" Target="../slideLayouts/slideLayout627.xml"/><Relationship Id="rId2" Type="http://schemas.openxmlformats.org/officeDocument/2006/relationships/slideLayout" Target="../slideLayouts/slideLayout617.xml"/><Relationship Id="rId16" Type="http://schemas.openxmlformats.org/officeDocument/2006/relationships/theme" Target="../theme/theme42.xml"/><Relationship Id="rId1" Type="http://schemas.openxmlformats.org/officeDocument/2006/relationships/slideLayout" Target="../slideLayouts/slideLayout616.xml"/><Relationship Id="rId6" Type="http://schemas.openxmlformats.org/officeDocument/2006/relationships/slideLayout" Target="../slideLayouts/slideLayout621.xml"/><Relationship Id="rId11" Type="http://schemas.openxmlformats.org/officeDocument/2006/relationships/slideLayout" Target="../slideLayouts/slideLayout626.xml"/><Relationship Id="rId5" Type="http://schemas.openxmlformats.org/officeDocument/2006/relationships/slideLayout" Target="../slideLayouts/slideLayout620.xml"/><Relationship Id="rId15" Type="http://schemas.openxmlformats.org/officeDocument/2006/relationships/slideLayout" Target="../slideLayouts/slideLayout630.xml"/><Relationship Id="rId10" Type="http://schemas.openxmlformats.org/officeDocument/2006/relationships/slideLayout" Target="../slideLayouts/slideLayout625.xml"/><Relationship Id="rId4" Type="http://schemas.openxmlformats.org/officeDocument/2006/relationships/slideLayout" Target="../slideLayouts/slideLayout619.xml"/><Relationship Id="rId9" Type="http://schemas.openxmlformats.org/officeDocument/2006/relationships/slideLayout" Target="../slideLayouts/slideLayout624.xml"/><Relationship Id="rId14" Type="http://schemas.openxmlformats.org/officeDocument/2006/relationships/slideLayout" Target="../slideLayouts/slideLayout6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393292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3216502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06027968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48773361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8692099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77948587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63058831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75629430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46040018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56188022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2486044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3568487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88327667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88417394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24173120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002612734"/>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85742957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54286591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02955571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423631252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53233325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937156973"/>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4753533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44949867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5034111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381137080"/>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46089486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61412320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899334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850382230"/>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778289991"/>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698120815"/>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546630007"/>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2936554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13775715"/>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961331155"/>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70964177"/>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3505092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63777178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32796418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96949646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3800475" y="1789113"/>
            <a:ext cx="5340350" cy="5056187"/>
            <a:chOff x="2394" y="1127"/>
            <a:chExt cx="3364" cy="3185"/>
          </a:xfrm>
        </p:grpSpPr>
        <p:sp>
          <p:nvSpPr>
            <p:cNvPr id="11571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1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2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3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sp>
          <p:nvSpPr>
            <p:cNvPr id="11574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sz="2400">
                <a:solidFill>
                  <a:srgbClr val="F1E82D"/>
                </a:solidFill>
                <a:latin typeface="Times"/>
              </a:endParaRPr>
            </a:p>
          </p:txBody>
        </p:sp>
      </p:grpSp>
      <p:sp>
        <p:nvSpPr>
          <p:cNvPr id="115749" name="Rectangle 37"/>
          <p:cNvSpPr>
            <a:spLocks noGrp="1" noChangeArrowheads="1"/>
          </p:cNvSpPr>
          <p:nvPr>
            <p:ph type="title"/>
          </p:nvPr>
        </p:nvSpPr>
        <p:spPr bwMode="black">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50" name="Rectangle 38"/>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751" name="Rectangle 39"/>
          <p:cNvSpPr>
            <a:spLocks noGrp="1" noChangeArrowheads="1"/>
          </p:cNvSpPr>
          <p:nvPr>
            <p:ph type="dt" sz="half" idx="2"/>
          </p:nvPr>
        </p:nvSpPr>
        <p:spPr bwMode="black">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2" name="Rectangle 40"/>
          <p:cNvSpPr>
            <a:spLocks noGrp="1" noChangeArrowheads="1"/>
          </p:cNvSpPr>
          <p:nvPr>
            <p:ph type="ftr" sz="quarter" idx="3"/>
          </p:nvPr>
        </p:nvSpPr>
        <p:spPr bwMode="black">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fontAlgn="base">
              <a:spcBef>
                <a:spcPct val="0"/>
              </a:spcBef>
              <a:spcAft>
                <a:spcPct val="0"/>
              </a:spcAft>
            </a:pPr>
            <a:endParaRPr lang="en-US" altLang="en-US">
              <a:solidFill>
                <a:srgbClr val="F1E82D"/>
              </a:solidFill>
            </a:endParaRPr>
          </a:p>
        </p:txBody>
      </p:sp>
      <p:sp>
        <p:nvSpPr>
          <p:cNvPr id="115753" name="Rectangle 41"/>
          <p:cNvSpPr>
            <a:spLocks noGrp="1" noChangeArrowheads="1"/>
          </p:cNvSpPr>
          <p:nvPr>
            <p:ph type="sldNum" sz="quarter" idx="4"/>
          </p:nvPr>
        </p:nvSpPr>
        <p:spPr bwMode="black">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fontAlgn="base">
              <a:spcBef>
                <a:spcPct val="0"/>
              </a:spcBef>
              <a:spcAft>
                <a:spcPct val="0"/>
              </a:spcAft>
            </a:pPr>
            <a:fld id="{BB8B1D59-5666-40FE-9AB7-B96F5B04B005}" type="slidenum">
              <a:rPr lang="en-US" altLang="en-US">
                <a:solidFill>
                  <a:srgbClr val="F1E82D"/>
                </a:solidFill>
              </a:rPr>
              <a:pPr fontAlgn="base">
                <a:spcBef>
                  <a:spcPct val="0"/>
                </a:spcBef>
                <a:spcAft>
                  <a:spcPct val="0"/>
                </a:spcAft>
              </a:pPr>
              <a:t>‹#›</a:t>
            </a:fld>
            <a:endParaRPr lang="en-US" altLang="en-US">
              <a:solidFill>
                <a:srgbClr val="F1E82D"/>
              </a:solidFill>
            </a:endParaRPr>
          </a:p>
        </p:txBody>
      </p:sp>
    </p:spTree>
    <p:extLst>
      <p:ext uri="{BB962C8B-B14F-4D97-AF65-F5344CB8AC3E}">
        <p14:creationId xmlns:p14="http://schemas.microsoft.com/office/powerpoint/2010/main" val="10848459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9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4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8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2400" b="0">
                <a:solidFill>
                  <a:schemeClr val="tx1"/>
                </a:solidFill>
                <a:latin typeface="Euphemia UCAS" charset="0"/>
              </a:rPr>
              <a:t>Why it is so important to embrace the new creation spirituality</a:t>
            </a:r>
            <a:endParaRPr lang="en-US" altLang="en-US" b="0">
              <a:solidFill>
                <a:schemeClr val="tx1"/>
              </a:solidFill>
              <a:effectLst/>
              <a:latin typeface="Optima" charset="0"/>
            </a:endParaRPr>
          </a:p>
        </p:txBody>
      </p:sp>
      <p:sp>
        <p:nvSpPr>
          <p:cNvPr id="4099" name="Rectangle 3"/>
          <p:cNvSpPr>
            <a:spLocks noGrp="1" noChangeArrowheads="1"/>
          </p:cNvSpPr>
          <p:nvPr>
            <p:ph type="body" idx="1"/>
          </p:nvPr>
        </p:nvSpPr>
        <p:spPr/>
        <p:txBody>
          <a:bodyPr/>
          <a:lstStyle/>
          <a:p>
            <a:pPr>
              <a:lnSpc>
                <a:spcPct val="90000"/>
              </a:lnSpc>
            </a:pPr>
            <a:r>
              <a:rPr lang="en-US" altLang="en-US" sz="1800">
                <a:effectLst/>
              </a:rPr>
              <a:t>1.	 </a:t>
            </a:r>
            <a:r>
              <a:rPr lang="en-US" altLang="en-US" sz="1800">
                <a:effectLst/>
                <a:latin typeface="Euphemia UCAS" charset="0"/>
              </a:rPr>
              <a:t>The progress of scientific understanding has the most profound implications for our understanding of creation spirituality, personally and as a community: and presents us with a challenge of a different sort: to deepen, mature our understanding of what God is about. It offers an enormous enrichment and deepening, and at the same time challenges the maturity of our spirituality. </a:t>
            </a:r>
          </a:p>
          <a:p>
            <a:pPr>
              <a:lnSpc>
                <a:spcPct val="90000"/>
              </a:lnSpc>
            </a:pPr>
            <a:r>
              <a:rPr lang="en-US" altLang="en-US" sz="1800">
                <a:effectLst/>
                <a:latin typeface="Euphemia UCAS" charset="0"/>
              </a:rPr>
              <a:t>2.	 If our Faith is to be truly relevant in the world, it has to be able to absorb the rationality that underpins science, to make it its own and transform it. If we fail in this we may well continue the work of our apostolate, but it will lack the force to influence the direction in which the world is going.</a:t>
            </a:r>
          </a:p>
          <a:p>
            <a:pPr>
              <a:lnSpc>
                <a:spcPct val="90000"/>
              </a:lnSpc>
            </a:pPr>
            <a:r>
              <a:rPr lang="en-US" altLang="en-US" sz="1800">
                <a:effectLst/>
                <a:latin typeface="Euphemia UCAS" charset="0"/>
              </a:rPr>
              <a:t>3.	 It is the progress of the scientific enterprise that has facilitated the emergence of the great challenges we face in our time, challenges that will frame the nature of your apostolate in the decades, indeed centuries, ahead. </a:t>
            </a:r>
          </a:p>
        </p:txBody>
      </p:sp>
    </p:spTree>
    <p:extLst>
      <p:ext uri="{BB962C8B-B14F-4D97-AF65-F5344CB8AC3E}">
        <p14:creationId xmlns:p14="http://schemas.microsoft.com/office/powerpoint/2010/main" val="141369117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044352" presetClass="entr" presetSubtype="3887680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3044352" presetClass="entr" presetSubtype="3887680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3044352" presetClass="entr" presetSubtype="3887680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Picture 1.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3048000"/>
            <a:ext cx="4648200" cy="3200400"/>
          </a:xfrm>
        </p:spPr>
      </p:pic>
      <p:sp>
        <p:nvSpPr>
          <p:cNvPr id="13315" name="Text Box 3"/>
          <p:cNvSpPr txBox="1">
            <a:spLocks noChangeArrowheads="1"/>
          </p:cNvSpPr>
          <p:nvPr/>
        </p:nvSpPr>
        <p:spPr bwMode="auto">
          <a:xfrm>
            <a:off x="0" y="457200"/>
            <a:ext cx="76962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4000">
                <a:solidFill>
                  <a:srgbClr val="F1E82D"/>
                </a:solidFill>
                <a:effectLst>
                  <a:outerShdw blurRad="38100" dist="38100" dir="2700000" algn="tl">
                    <a:srgbClr val="000000"/>
                  </a:outerShdw>
                </a:effectLst>
                <a:latin typeface="Bodoni SvtyTwo ITC TT-Book" charset="0"/>
              </a:rPr>
              <a:t>Industrialised agriculture has displaced </a:t>
            </a:r>
          </a:p>
          <a:p>
            <a:pPr eaLnBrk="0" fontAlgn="base" hangingPunct="0">
              <a:spcBef>
                <a:spcPct val="0"/>
              </a:spcBef>
              <a:spcAft>
                <a:spcPct val="0"/>
              </a:spcAft>
            </a:pPr>
            <a:r>
              <a:rPr lang="en-US" altLang="en-US" sz="4000">
                <a:solidFill>
                  <a:srgbClr val="F1E82D"/>
                </a:solidFill>
                <a:effectLst>
                  <a:outerShdw blurRad="38100" dist="38100" dir="2700000" algn="tl">
                    <a:srgbClr val="000000"/>
                  </a:outerShdw>
                </a:effectLst>
                <a:latin typeface="Bodoni SvtyTwo ITC TT-Book" charset="0"/>
              </a:rPr>
              <a:t>rural farmers, forcing them to join </a:t>
            </a:r>
          </a:p>
          <a:p>
            <a:pPr eaLnBrk="0" fontAlgn="base" hangingPunct="0">
              <a:spcBef>
                <a:spcPct val="0"/>
              </a:spcBef>
              <a:spcAft>
                <a:spcPct val="0"/>
              </a:spcAft>
            </a:pPr>
            <a:r>
              <a:rPr lang="en-US" altLang="en-US" sz="4000">
                <a:solidFill>
                  <a:srgbClr val="F1E82D"/>
                </a:solidFill>
                <a:effectLst>
                  <a:outerShdw blurRad="38100" dist="38100" dir="2700000" algn="tl">
                    <a:srgbClr val="000000"/>
                  </a:outerShdw>
                </a:effectLst>
                <a:latin typeface="Bodoni SvtyTwo ITC TT-Book" charset="0"/>
              </a:rPr>
              <a:t>the urban poor who cannot afford </a:t>
            </a:r>
          </a:p>
          <a:p>
            <a:pPr eaLnBrk="0" fontAlgn="base" hangingPunct="0">
              <a:spcBef>
                <a:spcPct val="0"/>
              </a:spcBef>
              <a:spcAft>
                <a:spcPct val="0"/>
              </a:spcAft>
            </a:pPr>
            <a:r>
              <a:rPr lang="en-US" altLang="en-US" sz="4000">
                <a:solidFill>
                  <a:srgbClr val="F1E82D"/>
                </a:solidFill>
                <a:effectLst>
                  <a:outerShdw blurRad="38100" dist="38100" dir="2700000" algn="tl">
                    <a:srgbClr val="000000"/>
                  </a:outerShdw>
                </a:effectLst>
                <a:latin typeface="Bodoni SvtyTwo ITC TT-Book" charset="0"/>
              </a:rPr>
              <a:t>an adequate diet</a:t>
            </a:r>
          </a:p>
        </p:txBody>
      </p:sp>
      <p:sp>
        <p:nvSpPr>
          <p:cNvPr id="13316" name="Text Box 4"/>
          <p:cNvSpPr txBox="1">
            <a:spLocks noChangeArrowheads="1"/>
          </p:cNvSpPr>
          <p:nvPr/>
        </p:nvSpPr>
        <p:spPr bwMode="auto">
          <a:xfrm>
            <a:off x="5105400" y="3509963"/>
            <a:ext cx="3756025"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3600" i="1">
                <a:solidFill>
                  <a:srgbClr val="C81719"/>
                </a:solidFill>
                <a:effectLst>
                  <a:outerShdw blurRad="38100" dist="38100" dir="2700000" algn="tl">
                    <a:srgbClr val="000000"/>
                  </a:outerShdw>
                </a:effectLst>
                <a:latin typeface="Bodoni SvtyTwo ITC TT-Book" charset="0"/>
              </a:rPr>
              <a:t>By 2050 two-thirds </a:t>
            </a:r>
          </a:p>
          <a:p>
            <a:pPr eaLnBrk="0" fontAlgn="base" hangingPunct="0">
              <a:spcBef>
                <a:spcPct val="0"/>
              </a:spcBef>
              <a:spcAft>
                <a:spcPct val="0"/>
              </a:spcAft>
            </a:pPr>
            <a:r>
              <a:rPr lang="en-US" altLang="en-US" sz="3600" i="1">
                <a:solidFill>
                  <a:srgbClr val="C81719"/>
                </a:solidFill>
                <a:effectLst>
                  <a:outerShdw blurRad="38100" dist="38100" dir="2700000" algn="tl">
                    <a:srgbClr val="000000"/>
                  </a:outerShdw>
                </a:effectLst>
                <a:latin typeface="Bodoni SvtyTwo ITC TT-Book" charset="0"/>
              </a:rPr>
              <a:t>of humanity will live </a:t>
            </a:r>
          </a:p>
          <a:p>
            <a:pPr eaLnBrk="0" fontAlgn="base" hangingPunct="0">
              <a:spcBef>
                <a:spcPct val="0"/>
              </a:spcBef>
              <a:spcAft>
                <a:spcPct val="0"/>
              </a:spcAft>
            </a:pPr>
            <a:r>
              <a:rPr lang="en-US" altLang="en-US" sz="3600" i="1">
                <a:solidFill>
                  <a:srgbClr val="C81719"/>
                </a:solidFill>
                <a:effectLst>
                  <a:outerShdw blurRad="38100" dist="38100" dir="2700000" algn="tl">
                    <a:srgbClr val="000000"/>
                  </a:outerShdw>
                </a:effectLst>
                <a:latin typeface="Bodoni SvtyTwo ITC TT-Book" charset="0"/>
              </a:rPr>
              <a:t>in cities</a:t>
            </a:r>
            <a:r>
              <a:rPr lang="en-US" altLang="en-US" sz="3600" i="1">
                <a:solidFill>
                  <a:srgbClr val="C81719"/>
                </a:solidFill>
                <a:latin typeface="Bodoni SvtyTwo ITC TT-Book" charset="0"/>
              </a:rPr>
              <a:t> …</a:t>
            </a:r>
          </a:p>
        </p:txBody>
      </p:sp>
      <p:sp>
        <p:nvSpPr>
          <p:cNvPr id="13317" name="Text Box 5"/>
          <p:cNvSpPr txBox="1">
            <a:spLocks noChangeArrowheads="1"/>
          </p:cNvSpPr>
          <p:nvPr/>
        </p:nvSpPr>
        <p:spPr bwMode="auto">
          <a:xfrm>
            <a:off x="1524000" y="5715000"/>
            <a:ext cx="3446463" cy="5619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18AD"/>
                </a:solidFill>
                <a:effectLst>
                  <a:outerShdw blurRad="38100" dist="38100" dir="2700000" algn="tl">
                    <a:srgbClr val="000000"/>
                  </a:outerShdw>
                </a:effectLst>
                <a:latin typeface="Papyrus" charset="0"/>
              </a:rPr>
              <a:t>But the answer is </a:t>
            </a:r>
            <a:r>
              <a:rPr lang="en-US" altLang="en-US" sz="2400" i="1">
                <a:solidFill>
                  <a:srgbClr val="0018AD"/>
                </a:solidFill>
                <a:effectLst>
                  <a:outerShdw blurRad="38100" dist="38100" dir="2700000" algn="tl">
                    <a:srgbClr val="000000"/>
                  </a:outerShdw>
                </a:effectLst>
                <a:latin typeface="Papyrus" charset="0"/>
              </a:rPr>
              <a:t>HERE</a:t>
            </a:r>
            <a:endParaRPr lang="en-US" altLang="en-US" sz="2400">
              <a:solidFill>
                <a:srgbClr val="0018AD"/>
              </a:solidFill>
              <a:latin typeface="Times"/>
            </a:endParaRPr>
          </a:p>
        </p:txBody>
      </p:sp>
    </p:spTree>
    <p:extLst>
      <p:ext uri="{BB962C8B-B14F-4D97-AF65-F5344CB8AC3E}">
        <p14:creationId xmlns:p14="http://schemas.microsoft.com/office/powerpoint/2010/main" val="40693371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7590912" presetClass="entr" presetSubtype="39052880" fill="hold" grpId="0" nodeType="clickEffect">
                                  <p:stCondLst>
                                    <p:cond delay="0"/>
                                  </p:stCondLst>
                                  <p:childTnLst>
                                    <p:set>
                                      <p:cBhvr>
                                        <p:cTn id="6" dur="1" fill="hold">
                                          <p:stCondLst>
                                            <p:cond delay="499"/>
                                          </p:stCondLst>
                                        </p:cTn>
                                        <p:tgtEl>
                                          <p:spTgt spid="13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7590912" presetClass="entr" presetSubtype="39053008" fill="hold" grpId="0" nodeType="clickEffect">
                                  <p:stCondLst>
                                    <p:cond delay="0"/>
                                  </p:stCondLst>
                                  <p:childTnLst>
                                    <p:set>
                                      <p:cBhvr>
                                        <p:cTn id="10" dur="1" fill="hold">
                                          <p:stCondLst>
                                            <p:cond delay="499"/>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0;Picture 1.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4400" y="1417638"/>
            <a:ext cx="8229600" cy="5440362"/>
          </a:xfrm>
        </p:spPr>
      </p:pic>
      <p:sp>
        <p:nvSpPr>
          <p:cNvPr id="14339" name="Text Box 3"/>
          <p:cNvSpPr txBox="1">
            <a:spLocks noChangeArrowheads="1"/>
          </p:cNvSpPr>
          <p:nvPr/>
        </p:nvSpPr>
        <p:spPr bwMode="auto">
          <a:xfrm>
            <a:off x="457200" y="0"/>
            <a:ext cx="8686800" cy="102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i="1">
                <a:solidFill>
                  <a:srgbClr val="F1E82D"/>
                </a:solidFill>
                <a:latin typeface="Verdana" charset="0"/>
              </a:rPr>
              <a:t>In many countries much of the traditional farmland was converted</a:t>
            </a:r>
          </a:p>
          <a:p>
            <a:pPr eaLnBrk="0" fontAlgn="base" hangingPunct="0">
              <a:spcBef>
                <a:spcPct val="0"/>
              </a:spcBef>
              <a:spcAft>
                <a:spcPct val="0"/>
              </a:spcAft>
            </a:pPr>
            <a:r>
              <a:rPr lang="en-US" altLang="en-US" sz="2000" i="1">
                <a:solidFill>
                  <a:srgbClr val="F1E82D"/>
                </a:solidFill>
                <a:latin typeface="Verdana" charset="0"/>
              </a:rPr>
              <a:t>from subsistence farms to plantations growing high-value export</a:t>
            </a:r>
          </a:p>
          <a:p>
            <a:pPr eaLnBrk="0" fontAlgn="base" hangingPunct="0">
              <a:spcBef>
                <a:spcPct val="0"/>
              </a:spcBef>
              <a:spcAft>
                <a:spcPct val="0"/>
              </a:spcAft>
            </a:pPr>
            <a:r>
              <a:rPr lang="en-US" altLang="en-US" sz="2000" i="1">
                <a:solidFill>
                  <a:srgbClr val="F1E82D"/>
                </a:solidFill>
                <a:latin typeface="Verdana" charset="0"/>
              </a:rPr>
              <a:t>crops …</a:t>
            </a:r>
            <a:r>
              <a:rPr lang="en-US" altLang="en-US" sz="2000">
                <a:solidFill>
                  <a:srgbClr val="F1E82D"/>
                </a:solidFill>
                <a:latin typeface="Verdana" charset="0"/>
              </a:rPr>
              <a:t> </a:t>
            </a:r>
          </a:p>
        </p:txBody>
      </p:sp>
    </p:spTree>
    <p:extLst>
      <p:ext uri="{BB962C8B-B14F-4D97-AF65-F5344CB8AC3E}">
        <p14:creationId xmlns:p14="http://schemas.microsoft.com/office/powerpoint/2010/main" val="3138913151"/>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0;Picture 4.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505200" y="1524000"/>
            <a:ext cx="4779963" cy="5167313"/>
          </a:xfrm>
        </p:spPr>
      </p:pic>
      <p:sp>
        <p:nvSpPr>
          <p:cNvPr id="15363" name="Text Box 3"/>
          <p:cNvSpPr txBox="1">
            <a:spLocks noChangeArrowheads="1"/>
          </p:cNvSpPr>
          <p:nvPr/>
        </p:nvSpPr>
        <p:spPr bwMode="auto">
          <a:xfrm>
            <a:off x="1600200" y="304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altLang="en-US" sz="2400">
              <a:solidFill>
                <a:srgbClr val="F1E82D"/>
              </a:solidFill>
              <a:latin typeface="Times"/>
            </a:endParaRPr>
          </a:p>
        </p:txBody>
      </p:sp>
      <p:sp>
        <p:nvSpPr>
          <p:cNvPr id="15364" name="Text Box 4"/>
          <p:cNvSpPr txBox="1">
            <a:spLocks noChangeArrowheads="1"/>
          </p:cNvSpPr>
          <p:nvPr/>
        </p:nvSpPr>
        <p:spPr bwMode="auto">
          <a:xfrm>
            <a:off x="746125" y="-47625"/>
            <a:ext cx="8380413"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1E82D"/>
                </a:solidFill>
                <a:effectLst>
                  <a:outerShdw blurRad="38100" dist="38100" dir="2700000" algn="tl">
                    <a:srgbClr val="000000"/>
                  </a:outerShdw>
                </a:effectLst>
                <a:latin typeface="Verdana" charset="0"/>
              </a:rPr>
              <a:t>… </a:t>
            </a:r>
            <a:r>
              <a:rPr lang="en-US" altLang="en-US" sz="2400" i="1">
                <a:solidFill>
                  <a:srgbClr val="F1E82D"/>
                </a:solidFill>
                <a:effectLst>
                  <a:outerShdw blurRad="38100" dist="38100" dir="2700000" algn="tl">
                    <a:srgbClr val="000000"/>
                  </a:outerShdw>
                </a:effectLst>
                <a:latin typeface="Verdana" charset="0"/>
              </a:rPr>
              <a:t>whereas what was needed was improved scientific </a:t>
            </a:r>
          </a:p>
          <a:p>
            <a:pPr eaLnBrk="0" fontAlgn="base" hangingPunct="0">
              <a:spcBef>
                <a:spcPct val="0"/>
              </a:spcBef>
              <a:spcAft>
                <a:spcPct val="0"/>
              </a:spcAft>
            </a:pPr>
            <a:r>
              <a:rPr lang="en-US" altLang="en-US" sz="2400" i="1">
                <a:solidFill>
                  <a:srgbClr val="F1E82D"/>
                </a:solidFill>
                <a:effectLst>
                  <a:outerShdw blurRad="38100" dist="38100" dir="2700000" algn="tl">
                    <a:srgbClr val="000000"/>
                  </a:outerShdw>
                </a:effectLst>
                <a:latin typeface="Verdana" charset="0"/>
              </a:rPr>
              <a:t>Technique and know-how, allied to the wisdom of </a:t>
            </a:r>
          </a:p>
          <a:p>
            <a:pPr eaLnBrk="0" fontAlgn="base" hangingPunct="0">
              <a:spcBef>
                <a:spcPct val="0"/>
              </a:spcBef>
              <a:spcAft>
                <a:spcPct val="0"/>
              </a:spcAft>
            </a:pPr>
            <a:r>
              <a:rPr lang="en-US" altLang="en-US" sz="2400" i="1">
                <a:solidFill>
                  <a:srgbClr val="F1E82D"/>
                </a:solidFill>
                <a:effectLst>
                  <a:outerShdw blurRad="38100" dist="38100" dir="2700000" algn="tl">
                    <a:srgbClr val="000000"/>
                  </a:outerShdw>
                </a:effectLst>
                <a:latin typeface="Verdana" charset="0"/>
              </a:rPr>
              <a:t>generations of experience, on the traditional farm</a:t>
            </a:r>
          </a:p>
        </p:txBody>
      </p:sp>
    </p:spTree>
    <p:extLst>
      <p:ext uri="{BB962C8B-B14F-4D97-AF65-F5344CB8AC3E}">
        <p14:creationId xmlns:p14="http://schemas.microsoft.com/office/powerpoint/2010/main" val="1887975087"/>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Picture 3.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952500"/>
            <a:ext cx="8229600" cy="4503738"/>
          </a:xfrm>
        </p:spPr>
      </p:pic>
      <p:sp>
        <p:nvSpPr>
          <p:cNvPr id="16387" name="Text Box 3"/>
          <p:cNvSpPr txBox="1">
            <a:spLocks noChangeArrowheads="1"/>
          </p:cNvSpPr>
          <p:nvPr/>
        </p:nvSpPr>
        <p:spPr bwMode="auto">
          <a:xfrm>
            <a:off x="1508125" y="136525"/>
            <a:ext cx="598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2C000"/>
                </a:solidFill>
                <a:effectLst>
                  <a:outerShdw blurRad="38100" dist="38100" dir="2700000" algn="tl">
                    <a:srgbClr val="000000"/>
                  </a:outerShdw>
                </a:effectLst>
                <a:latin typeface="Times"/>
              </a:rPr>
              <a:t>The diversity of traditional agricultural systems</a:t>
            </a:r>
            <a:endParaRPr lang="en-US" altLang="en-US" sz="2400">
              <a:solidFill>
                <a:srgbClr val="F1E82D"/>
              </a:solidFill>
              <a:latin typeface="Times"/>
            </a:endParaRPr>
          </a:p>
        </p:txBody>
      </p:sp>
    </p:spTree>
    <p:extLst>
      <p:ext uri="{BB962C8B-B14F-4D97-AF65-F5344CB8AC3E}">
        <p14:creationId xmlns:p14="http://schemas.microsoft.com/office/powerpoint/2010/main" val="209819244"/>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0;Picture 2.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1143000"/>
            <a:ext cx="8229600" cy="5448300"/>
          </a:xfrm>
        </p:spPr>
      </p:pic>
      <p:sp>
        <p:nvSpPr>
          <p:cNvPr id="17411" name="Text Box 3"/>
          <p:cNvSpPr txBox="1">
            <a:spLocks noChangeArrowheads="1"/>
          </p:cNvSpPr>
          <p:nvPr/>
        </p:nvSpPr>
        <p:spPr bwMode="auto">
          <a:xfrm>
            <a:off x="2422525" y="495300"/>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sz="2400">
              <a:solidFill>
                <a:srgbClr val="F1E82D"/>
              </a:solidFill>
              <a:latin typeface="Times"/>
            </a:endParaRPr>
          </a:p>
        </p:txBody>
      </p:sp>
      <p:sp>
        <p:nvSpPr>
          <p:cNvPr id="17412" name="Text Box 4"/>
          <p:cNvSpPr txBox="1">
            <a:spLocks noChangeArrowheads="1"/>
          </p:cNvSpPr>
          <p:nvPr/>
        </p:nvSpPr>
        <p:spPr bwMode="auto">
          <a:xfrm>
            <a:off x="381000" y="228600"/>
            <a:ext cx="6651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i="1">
                <a:solidFill>
                  <a:srgbClr val="F1E82D"/>
                </a:solidFill>
                <a:latin typeface="Times"/>
              </a:rPr>
              <a:t>Nutrient availability:</a:t>
            </a:r>
          </a:p>
          <a:p>
            <a:pPr eaLnBrk="0" fontAlgn="base" hangingPunct="0">
              <a:spcBef>
                <a:spcPct val="0"/>
              </a:spcBef>
              <a:spcAft>
                <a:spcPct val="0"/>
              </a:spcAft>
            </a:pPr>
            <a:r>
              <a:rPr lang="en-US" altLang="en-US" sz="2800" i="1">
                <a:solidFill>
                  <a:srgbClr val="F1E82D"/>
                </a:solidFill>
                <a:latin typeface="Times"/>
              </a:rPr>
              <a:t>the great bottleneck to increased productivity</a:t>
            </a:r>
            <a:endParaRPr lang="en-US" altLang="en-US" sz="2800">
              <a:solidFill>
                <a:srgbClr val="F1E82D"/>
              </a:solidFill>
              <a:latin typeface="Times"/>
            </a:endParaRPr>
          </a:p>
        </p:txBody>
      </p:sp>
    </p:spTree>
    <p:extLst>
      <p:ext uri="{BB962C8B-B14F-4D97-AF65-F5344CB8AC3E}">
        <p14:creationId xmlns:p14="http://schemas.microsoft.com/office/powerpoint/2010/main" val="1342870966"/>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0;Picture 5.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4400" y="0"/>
            <a:ext cx="7747000" cy="5853113"/>
          </a:xfrm>
        </p:spPr>
      </p:pic>
      <p:sp>
        <p:nvSpPr>
          <p:cNvPr id="18435" name="Text Box 3"/>
          <p:cNvSpPr txBox="1">
            <a:spLocks noChangeArrowheads="1"/>
          </p:cNvSpPr>
          <p:nvPr/>
        </p:nvSpPr>
        <p:spPr bwMode="auto">
          <a:xfrm>
            <a:off x="4267200" y="5867400"/>
            <a:ext cx="3562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400" b="1" i="1">
                <a:solidFill>
                  <a:srgbClr val="DAFDCD"/>
                </a:solidFill>
                <a:effectLst>
                  <a:outerShdw blurRad="38100" dist="38100" dir="2700000" algn="tl">
                    <a:srgbClr val="000000"/>
                  </a:outerShdw>
                </a:effectLst>
                <a:latin typeface="Times"/>
              </a:rPr>
              <a:t>The importance of manure</a:t>
            </a:r>
          </a:p>
          <a:p>
            <a:pPr algn="ctr" eaLnBrk="0" fontAlgn="base" hangingPunct="0">
              <a:spcBef>
                <a:spcPct val="0"/>
              </a:spcBef>
              <a:spcAft>
                <a:spcPct val="0"/>
              </a:spcAft>
            </a:pPr>
            <a:r>
              <a:rPr lang="en-US" altLang="en-US" sz="2400" b="1" i="1">
                <a:solidFill>
                  <a:srgbClr val="DAFDCD"/>
                </a:solidFill>
                <a:effectLst>
                  <a:outerShdw blurRad="38100" dist="38100" dir="2700000" algn="tl">
                    <a:srgbClr val="000000"/>
                  </a:outerShdw>
                </a:effectLst>
                <a:latin typeface="Times"/>
              </a:rPr>
              <a:t>and compost</a:t>
            </a:r>
            <a:endParaRPr lang="en-US" altLang="en-US" sz="2400">
              <a:solidFill>
                <a:srgbClr val="F1E82D"/>
              </a:solidFill>
              <a:latin typeface="Times"/>
            </a:endParaRPr>
          </a:p>
        </p:txBody>
      </p:sp>
    </p:spTree>
    <p:extLst>
      <p:ext uri="{BB962C8B-B14F-4D97-AF65-F5344CB8AC3E}">
        <p14:creationId xmlns:p14="http://schemas.microsoft.com/office/powerpoint/2010/main" val="1014707198"/>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en-US" altLang="en-US" sz="4000" i="1">
                <a:solidFill>
                  <a:srgbClr val="1100F6"/>
                </a:solidFill>
              </a:rPr>
              <a:t>The traditional three-course rotation</a:t>
            </a:r>
            <a:endParaRPr lang="en-US" altLang="en-US"/>
          </a:p>
        </p:txBody>
      </p:sp>
      <p:sp>
        <p:nvSpPr>
          <p:cNvPr id="19459" name="Rectangle 3"/>
          <p:cNvSpPr>
            <a:spLocks noGrp="1" noChangeArrowheads="1"/>
          </p:cNvSpPr>
          <p:nvPr>
            <p:ph type="subTitle" idx="1"/>
          </p:nvPr>
        </p:nvSpPr>
        <p:spPr/>
        <p:txBody>
          <a:bodyPr/>
          <a:lstStyle/>
          <a:p>
            <a:r>
              <a:rPr lang="en-US" altLang="en-US"/>
              <a:t>Winter corn (wheat) </a:t>
            </a:r>
          </a:p>
          <a:p>
            <a:r>
              <a:rPr lang="en-US" altLang="en-US"/>
              <a:t>Spring corn (oats) </a:t>
            </a:r>
          </a:p>
          <a:p>
            <a:r>
              <a:rPr lang="en-US" altLang="en-US"/>
              <a:t>Fallow </a:t>
            </a:r>
          </a:p>
        </p:txBody>
      </p:sp>
    </p:spTree>
    <p:extLst>
      <p:ext uri="{BB962C8B-B14F-4D97-AF65-F5344CB8AC3E}">
        <p14:creationId xmlns:p14="http://schemas.microsoft.com/office/powerpoint/2010/main" val="1907302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911424" presetClass="entr" presetSubtype="39055144"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9911424" presetClass="entr" presetSubtype="39055144"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9911424" presetClass="entr" presetSubtype="39055144"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ltLang="en-US" sz="4000" i="1"/>
              <a:t>The traditional three-course rotation</a:t>
            </a:r>
            <a:endParaRPr lang="en-US" altLang="en-US"/>
          </a:p>
        </p:txBody>
      </p:sp>
      <p:sp>
        <p:nvSpPr>
          <p:cNvPr id="20483" name="Rectangle 3"/>
          <p:cNvSpPr>
            <a:spLocks noGrp="1" noChangeArrowheads="1"/>
          </p:cNvSpPr>
          <p:nvPr>
            <p:ph type="subTitle" idx="1"/>
          </p:nvPr>
        </p:nvSpPr>
        <p:spPr/>
        <p:txBody>
          <a:bodyPr/>
          <a:lstStyle/>
          <a:p>
            <a:r>
              <a:rPr lang="en-US" altLang="en-US"/>
              <a:t>Winter corn (wheat) </a:t>
            </a:r>
          </a:p>
          <a:p>
            <a:r>
              <a:rPr lang="en-US" altLang="en-US"/>
              <a:t>Spring corn (oats) </a:t>
            </a:r>
          </a:p>
          <a:p>
            <a:r>
              <a:rPr lang="en-US" altLang="en-US">
                <a:solidFill>
                  <a:srgbClr val="F2001D"/>
                </a:solidFill>
              </a:rPr>
              <a:t>Fallow</a:t>
            </a:r>
            <a:r>
              <a:rPr lang="en-US" altLang="en-US"/>
              <a:t> </a:t>
            </a:r>
          </a:p>
        </p:txBody>
      </p:sp>
    </p:spTree>
    <p:extLst>
      <p:ext uri="{BB962C8B-B14F-4D97-AF65-F5344CB8AC3E}">
        <p14:creationId xmlns:p14="http://schemas.microsoft.com/office/powerpoint/2010/main" val="74873907"/>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lide 57.jpg                                                   001B929BMacintosh HD                   BE7531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96963"/>
            <a:ext cx="9182100" cy="46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7764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solidFill>
                  <a:schemeClr val="tx1"/>
                </a:solidFill>
                <a:effectLst/>
                <a:latin typeface="Times New Roman" charset="0"/>
              </a:rPr>
              <a:t>Flemish rotation, 17</a:t>
            </a:r>
            <a:r>
              <a:rPr lang="en-US" altLang="en-US" baseline="30000">
                <a:solidFill>
                  <a:schemeClr val="tx1"/>
                </a:solidFill>
                <a:effectLst/>
                <a:latin typeface="Times New Roman" charset="0"/>
              </a:rPr>
              <a:t>th</a:t>
            </a:r>
            <a:r>
              <a:rPr lang="en-US" altLang="en-US">
                <a:solidFill>
                  <a:schemeClr val="tx1"/>
                </a:solidFill>
                <a:effectLst/>
                <a:latin typeface="Times New Roman" charset="0"/>
              </a:rPr>
              <a:t> century</a:t>
            </a:r>
            <a:br>
              <a:rPr lang="en-US" altLang="en-US">
                <a:solidFill>
                  <a:schemeClr val="tx1"/>
                </a:solidFill>
                <a:effectLst/>
                <a:latin typeface="Times New Roman" charset="0"/>
              </a:rPr>
            </a:br>
            <a:endParaRPr lang="en-US" altLang="en-US">
              <a:solidFill>
                <a:schemeClr val="tx1"/>
              </a:solidFill>
              <a:effectLst/>
              <a:latin typeface="Times New Roman" charset="0"/>
            </a:endParaRPr>
          </a:p>
        </p:txBody>
      </p:sp>
      <p:sp>
        <p:nvSpPr>
          <p:cNvPr id="22531" name="Rectangle 3"/>
          <p:cNvSpPr>
            <a:spLocks noGrp="1" noChangeArrowheads="1"/>
          </p:cNvSpPr>
          <p:nvPr>
            <p:ph type="body" idx="1"/>
          </p:nvPr>
        </p:nvSpPr>
        <p:spPr/>
        <p:txBody>
          <a:bodyPr/>
          <a:lstStyle/>
          <a:p>
            <a:r>
              <a:rPr lang="en-US" altLang="en-US"/>
              <a:t>Flax</a:t>
            </a:r>
          </a:p>
          <a:p>
            <a:r>
              <a:rPr lang="en-US" altLang="en-US">
                <a:solidFill>
                  <a:srgbClr val="F2001D"/>
                </a:solidFill>
              </a:rPr>
              <a:t>Turnips</a:t>
            </a:r>
            <a:r>
              <a:rPr lang="en-US" altLang="en-US"/>
              <a:t> </a:t>
            </a:r>
          </a:p>
          <a:p>
            <a:r>
              <a:rPr lang="en-US" altLang="en-US"/>
              <a:t>Oats undersown with </a:t>
            </a:r>
            <a:r>
              <a:rPr lang="en-US" altLang="en-US">
                <a:solidFill>
                  <a:srgbClr val="F2001D"/>
                </a:solidFill>
              </a:rPr>
              <a:t>red clover</a:t>
            </a:r>
            <a:endParaRPr lang="en-US" altLang="en-US"/>
          </a:p>
          <a:p>
            <a:r>
              <a:rPr lang="en-US" altLang="en-US"/>
              <a:t>… remains for four-five years </a:t>
            </a:r>
          </a:p>
          <a:p>
            <a:r>
              <a:rPr lang="en-US" altLang="en-US"/>
              <a:t>… before flax again </a:t>
            </a:r>
          </a:p>
        </p:txBody>
      </p:sp>
    </p:spTree>
    <p:extLst>
      <p:ext uri="{BB962C8B-B14F-4D97-AF65-F5344CB8AC3E}">
        <p14:creationId xmlns:p14="http://schemas.microsoft.com/office/powerpoint/2010/main" val="133098668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In my lifetime … </a:t>
            </a:r>
          </a:p>
        </p:txBody>
      </p:sp>
      <p:sp>
        <p:nvSpPr>
          <p:cNvPr id="5123" name="Rectangle 3"/>
          <p:cNvSpPr>
            <a:spLocks noGrp="1" noChangeArrowheads="1"/>
          </p:cNvSpPr>
          <p:nvPr>
            <p:ph type="body" idx="1"/>
          </p:nvPr>
        </p:nvSpPr>
        <p:spPr/>
        <p:txBody>
          <a:bodyPr/>
          <a:lstStyle/>
          <a:p>
            <a:pPr>
              <a:lnSpc>
                <a:spcPct val="90000"/>
              </a:lnSpc>
            </a:pPr>
            <a:r>
              <a:rPr lang="en-US" altLang="en-US"/>
              <a:t>Population has doubled (it has doubled four times in the last hundred years)</a:t>
            </a:r>
          </a:p>
          <a:p>
            <a:pPr>
              <a:lnSpc>
                <a:spcPct val="90000"/>
              </a:lnSpc>
            </a:pPr>
            <a:endParaRPr lang="en-US" altLang="en-US"/>
          </a:p>
          <a:p>
            <a:pPr>
              <a:lnSpc>
                <a:spcPct val="90000"/>
              </a:lnSpc>
            </a:pPr>
            <a:r>
              <a:rPr lang="en-US" altLang="en-US"/>
              <a:t>Water use has increased 9-fold</a:t>
            </a:r>
          </a:p>
          <a:p>
            <a:pPr>
              <a:lnSpc>
                <a:spcPct val="90000"/>
              </a:lnSpc>
            </a:pPr>
            <a:endParaRPr lang="en-US" altLang="en-US"/>
          </a:p>
          <a:p>
            <a:pPr>
              <a:lnSpc>
                <a:spcPct val="90000"/>
              </a:lnSpc>
            </a:pPr>
            <a:r>
              <a:rPr lang="en-US" altLang="en-US"/>
              <a:t>Emissions have increased 17-fold</a:t>
            </a:r>
          </a:p>
          <a:p>
            <a:pPr>
              <a:lnSpc>
                <a:spcPct val="90000"/>
              </a:lnSpc>
            </a:pPr>
            <a:endParaRPr lang="en-US" altLang="en-US"/>
          </a:p>
          <a:p>
            <a:pPr>
              <a:lnSpc>
                <a:spcPct val="90000"/>
              </a:lnSpc>
            </a:pPr>
            <a:r>
              <a:rPr lang="en-US" altLang="en-US"/>
              <a:t>Fishing has increased 35-fold</a:t>
            </a:r>
          </a:p>
        </p:txBody>
      </p:sp>
    </p:spTree>
    <p:extLst>
      <p:ext uri="{BB962C8B-B14F-4D97-AF65-F5344CB8AC3E}">
        <p14:creationId xmlns:p14="http://schemas.microsoft.com/office/powerpoint/2010/main" val="17700926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Picture 2.png                                                  00034891Macintosh HD                   BB9E88D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7770813" cy="5853113"/>
          </a:xfrm>
        </p:spPr>
      </p:pic>
      <p:sp>
        <p:nvSpPr>
          <p:cNvPr id="23555" name="Text Box 3"/>
          <p:cNvSpPr txBox="1">
            <a:spLocks noChangeArrowheads="1"/>
          </p:cNvSpPr>
          <p:nvPr/>
        </p:nvSpPr>
        <p:spPr bwMode="auto">
          <a:xfrm>
            <a:off x="2613025" y="857250"/>
            <a:ext cx="454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ltLang="en-US" sz="2400">
              <a:solidFill>
                <a:srgbClr val="F1E82D"/>
              </a:solidFill>
              <a:latin typeface="Times"/>
            </a:endParaRPr>
          </a:p>
        </p:txBody>
      </p:sp>
      <p:graphicFrame>
        <p:nvGraphicFramePr>
          <p:cNvPr id="23556" name="Object 4"/>
          <p:cNvGraphicFramePr>
            <a:graphicFrameLocks noChangeAspect="1"/>
          </p:cNvGraphicFramePr>
          <p:nvPr/>
        </p:nvGraphicFramePr>
        <p:xfrm>
          <a:off x="6553200" y="4265613"/>
          <a:ext cx="2590800" cy="2592387"/>
        </p:xfrm>
        <a:graphic>
          <a:graphicData uri="http://schemas.openxmlformats.org/presentationml/2006/ole">
            <mc:AlternateContent xmlns:mc="http://schemas.openxmlformats.org/markup-compatibility/2006">
              <mc:Choice xmlns:v="urn:schemas-microsoft-com:vml" Requires="v">
                <p:oleObj spid="_x0000_s1027" name="Document" r:id="rId4" imgW="5486400" imgH="2592324" progId="Word.Document.8">
                  <p:embed/>
                </p:oleObj>
              </mc:Choice>
              <mc:Fallback>
                <p:oleObj name="Document" r:id="rId4" imgW="5486400" imgH="259232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265613"/>
                        <a:ext cx="2590800" cy="259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45067434"/>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ltLang="en-US"/>
          </a:p>
        </p:txBody>
      </p:sp>
      <p:sp>
        <p:nvSpPr>
          <p:cNvPr id="24579" name="Rectangle 3"/>
          <p:cNvSpPr>
            <a:spLocks noGrp="1" noChangeArrowheads="1"/>
          </p:cNvSpPr>
          <p:nvPr>
            <p:ph type="body" sz="half" idx="2"/>
          </p:nvPr>
        </p:nvSpPr>
        <p:spPr/>
        <p:txBody>
          <a:bodyPr/>
          <a:lstStyle/>
          <a:p>
            <a:pPr eaLnBrk="0" hangingPunct="0">
              <a:spcBef>
                <a:spcPct val="0"/>
              </a:spcBef>
              <a:buClrTx/>
              <a:buSzTx/>
              <a:buFontTx/>
              <a:buNone/>
            </a:pPr>
            <a:r>
              <a:rPr lang="en-US" altLang="en-US" sz="2400">
                <a:latin typeface="Times"/>
              </a:rPr>
              <a:t>The average wheat yield </a:t>
            </a:r>
          </a:p>
          <a:p>
            <a:pPr eaLnBrk="0" hangingPunct="0">
              <a:spcBef>
                <a:spcPct val="0"/>
              </a:spcBef>
              <a:buClrTx/>
              <a:buSzTx/>
              <a:buFontTx/>
              <a:buNone/>
            </a:pPr>
            <a:r>
              <a:rPr lang="en-US" altLang="en-US" sz="2400">
                <a:latin typeface="Times"/>
              </a:rPr>
              <a:t>doubled to 20 bushels by the</a:t>
            </a:r>
          </a:p>
          <a:p>
            <a:pPr eaLnBrk="0" hangingPunct="0">
              <a:spcBef>
                <a:spcPct val="0"/>
              </a:spcBef>
              <a:buClrTx/>
              <a:buSzTx/>
              <a:buFontTx/>
              <a:buNone/>
            </a:pPr>
            <a:r>
              <a:rPr lang="en-US" altLang="en-US" sz="2400">
                <a:latin typeface="Times"/>
              </a:rPr>
              <a:t>late 18th century …  </a:t>
            </a:r>
          </a:p>
          <a:p>
            <a:pPr eaLnBrk="0" hangingPunct="0">
              <a:spcBef>
                <a:spcPct val="0"/>
              </a:spcBef>
              <a:buClrTx/>
              <a:buSzTx/>
              <a:buFontTx/>
              <a:buNone/>
            </a:pPr>
            <a:endParaRPr lang="en-US" altLang="en-US" sz="2400">
              <a:latin typeface="Times"/>
            </a:endParaRPr>
          </a:p>
          <a:p>
            <a:pPr eaLnBrk="0" hangingPunct="0">
              <a:spcBef>
                <a:spcPct val="0"/>
              </a:spcBef>
              <a:buClrTx/>
              <a:buSzTx/>
              <a:buFontTx/>
              <a:buNone/>
            </a:pPr>
            <a:r>
              <a:rPr lang="en-US" altLang="en-US" sz="2400">
                <a:latin typeface="Times"/>
              </a:rPr>
              <a:t>And there was an overall </a:t>
            </a:r>
          </a:p>
          <a:p>
            <a:pPr eaLnBrk="0" hangingPunct="0">
              <a:spcBef>
                <a:spcPct val="0"/>
              </a:spcBef>
              <a:buClrTx/>
              <a:buSzTx/>
              <a:buFontTx/>
              <a:buNone/>
            </a:pPr>
            <a:r>
              <a:rPr lang="en-US" altLang="en-US" sz="2400">
                <a:latin typeface="Times"/>
              </a:rPr>
              <a:t>increase in food production on</a:t>
            </a:r>
          </a:p>
          <a:p>
            <a:pPr eaLnBrk="0" hangingPunct="0">
              <a:spcBef>
                <a:spcPct val="0"/>
              </a:spcBef>
              <a:buClrTx/>
              <a:buSzTx/>
              <a:buFontTx/>
              <a:buNone/>
            </a:pPr>
            <a:r>
              <a:rPr lang="en-US" altLang="en-US" sz="2400">
                <a:latin typeface="Times"/>
              </a:rPr>
              <a:t>the traditional 3-course </a:t>
            </a:r>
          </a:p>
          <a:p>
            <a:pPr eaLnBrk="0" hangingPunct="0">
              <a:spcBef>
                <a:spcPct val="0"/>
              </a:spcBef>
              <a:buClrTx/>
              <a:buSzTx/>
              <a:buFontTx/>
              <a:buNone/>
            </a:pPr>
            <a:r>
              <a:rPr lang="en-US" altLang="en-US" sz="2400">
                <a:latin typeface="Times"/>
              </a:rPr>
              <a:t>wheat-oats-fallow rotation</a:t>
            </a:r>
          </a:p>
          <a:p>
            <a:pPr eaLnBrk="0" hangingPunct="0">
              <a:spcBef>
                <a:spcPct val="0"/>
              </a:spcBef>
              <a:buClrTx/>
              <a:buSzTx/>
              <a:buFontTx/>
              <a:buNone/>
            </a:pPr>
            <a:endParaRPr lang="en-US" altLang="en-US" sz="2400">
              <a:latin typeface="Times"/>
            </a:endParaRPr>
          </a:p>
          <a:p>
            <a:endParaRPr lang="en-US" altLang="en-US" sz="2400"/>
          </a:p>
        </p:txBody>
      </p:sp>
      <p:pic>
        <p:nvPicPr>
          <p:cNvPr id="24580" name="Picture 4" descr="red clover.jpg                                                 000348BDMacintosh HD                   BB9E88D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950913" y="1600200"/>
            <a:ext cx="3051175" cy="4530725"/>
          </a:xfrm>
          <a:ln/>
        </p:spPr>
      </p:pic>
    </p:spTree>
    <p:extLst>
      <p:ext uri="{BB962C8B-B14F-4D97-AF65-F5344CB8AC3E}">
        <p14:creationId xmlns:p14="http://schemas.microsoft.com/office/powerpoint/2010/main" val="91484639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r>
              <a:rPr lang="en-US" altLang="en-US" sz="4800" i="1"/>
              <a:t>So what happened? – a short history lesson</a:t>
            </a:r>
            <a:endParaRPr lang="en-US" altLang="en-US"/>
          </a:p>
        </p:txBody>
      </p:sp>
      <p:sp>
        <p:nvSpPr>
          <p:cNvPr id="25603" name="Rectangle 3"/>
          <p:cNvSpPr>
            <a:spLocks noGrp="1" noChangeArrowheads="1"/>
          </p:cNvSpPr>
          <p:nvPr>
            <p:ph type="subTitle" idx="1"/>
          </p:nvPr>
        </p:nvSpPr>
        <p:spPr/>
        <p:txBody>
          <a:bodyPr/>
          <a:lstStyle/>
          <a:p>
            <a:r>
              <a:rPr lang="en-US" altLang="en-US" sz="2400"/>
              <a:t>What happened to divert the course of agriculture from sustainability?</a:t>
            </a:r>
          </a:p>
        </p:txBody>
      </p:sp>
    </p:spTree>
    <p:extLst>
      <p:ext uri="{BB962C8B-B14F-4D97-AF65-F5344CB8AC3E}">
        <p14:creationId xmlns:p14="http://schemas.microsoft.com/office/powerpoint/2010/main" val="91227436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0;Picture 1.jpg                                                  00034891Macintosh HD                   BB9E88D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733800" y="685800"/>
            <a:ext cx="4914900" cy="5853113"/>
          </a:xfrm>
        </p:spPr>
      </p:pic>
      <p:sp>
        <p:nvSpPr>
          <p:cNvPr id="26627" name="Text Box 3"/>
          <p:cNvSpPr txBox="1">
            <a:spLocks noChangeArrowheads="1"/>
          </p:cNvSpPr>
          <p:nvPr/>
        </p:nvSpPr>
        <p:spPr bwMode="auto">
          <a:xfrm>
            <a:off x="822325" y="2041525"/>
            <a:ext cx="24717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400" b="1">
                <a:solidFill>
                  <a:srgbClr val="F1E82D"/>
                </a:solidFill>
                <a:effectLst>
                  <a:outerShdw blurRad="38100" dist="38100" dir="2700000" algn="tl">
                    <a:srgbClr val="000000"/>
                  </a:outerShdw>
                </a:effectLst>
                <a:latin typeface="Times"/>
              </a:rPr>
              <a:t>Justus von Liebig</a:t>
            </a:r>
          </a:p>
          <a:p>
            <a:pPr algn="ctr" eaLnBrk="0" fontAlgn="base" hangingPunct="0">
              <a:spcBef>
                <a:spcPct val="0"/>
              </a:spcBef>
              <a:spcAft>
                <a:spcPct val="0"/>
              </a:spcAft>
            </a:pPr>
            <a:endParaRPr lang="en-US" altLang="en-US" sz="2400" b="1">
              <a:solidFill>
                <a:srgbClr val="F1E82D"/>
              </a:solidFill>
              <a:effectLst>
                <a:outerShdw blurRad="38100" dist="38100" dir="2700000" algn="tl">
                  <a:srgbClr val="000000"/>
                </a:outerShdw>
              </a:effectLst>
              <a:latin typeface="Times"/>
            </a:endParaRPr>
          </a:p>
          <a:p>
            <a:pPr algn="ctr" eaLnBrk="0" fontAlgn="base" hangingPunct="0">
              <a:spcBef>
                <a:spcPct val="0"/>
              </a:spcBef>
              <a:spcAft>
                <a:spcPct val="0"/>
              </a:spcAft>
            </a:pPr>
            <a:r>
              <a:rPr lang="en-US" altLang="en-US" sz="2400" b="1">
                <a:solidFill>
                  <a:srgbClr val="F1E82D"/>
                </a:solidFill>
                <a:effectLst>
                  <a:outerShdw blurRad="38100" dist="38100" dir="2700000" algn="tl">
                    <a:srgbClr val="000000"/>
                  </a:outerShdw>
                </a:effectLst>
                <a:latin typeface="Times"/>
              </a:rPr>
              <a:t>1803-1873 </a:t>
            </a:r>
          </a:p>
        </p:txBody>
      </p:sp>
      <p:sp>
        <p:nvSpPr>
          <p:cNvPr id="26628" name="Text Box 4"/>
          <p:cNvSpPr txBox="1">
            <a:spLocks noChangeArrowheads="1"/>
          </p:cNvSpPr>
          <p:nvPr/>
        </p:nvSpPr>
        <p:spPr bwMode="auto">
          <a:xfrm>
            <a:off x="822325" y="4327525"/>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sz="2400">
              <a:solidFill>
                <a:srgbClr val="F1E82D"/>
              </a:solidFill>
              <a:latin typeface="Times"/>
            </a:endParaRPr>
          </a:p>
        </p:txBody>
      </p:sp>
      <p:graphicFrame>
        <p:nvGraphicFramePr>
          <p:cNvPr id="26629" name="Object 5"/>
          <p:cNvGraphicFramePr>
            <a:graphicFrameLocks noChangeAspect="1"/>
          </p:cNvGraphicFramePr>
          <p:nvPr/>
        </p:nvGraphicFramePr>
        <p:xfrm>
          <a:off x="228600" y="3352800"/>
          <a:ext cx="4953000" cy="1828800"/>
        </p:xfrm>
        <a:graphic>
          <a:graphicData uri="http://schemas.openxmlformats.org/presentationml/2006/ole">
            <mc:AlternateContent xmlns:mc="http://schemas.openxmlformats.org/markup-compatibility/2006">
              <mc:Choice xmlns:v="urn:schemas-microsoft-com:vml" Requires="v">
                <p:oleObj spid="_x0000_s2051" name="Document" r:id="rId4" imgW="5486400" imgH="1693164" progId="Word.Document.8">
                  <p:embed/>
                </p:oleObj>
              </mc:Choice>
              <mc:Fallback>
                <p:oleObj name="Document" r:id="rId4" imgW="5486400" imgH="169316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2800"/>
                        <a:ext cx="4953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Text Box 6"/>
          <p:cNvSpPr txBox="1">
            <a:spLocks noChangeArrowheads="1"/>
          </p:cNvSpPr>
          <p:nvPr/>
        </p:nvSpPr>
        <p:spPr bwMode="auto">
          <a:xfrm>
            <a:off x="0" y="0"/>
            <a:ext cx="315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000005"/>
                </a:solidFill>
                <a:latin typeface="Times"/>
              </a:rPr>
              <a:t>Scientific understanding</a:t>
            </a:r>
            <a:endParaRPr lang="en-US" altLang="en-US" sz="2400">
              <a:solidFill>
                <a:srgbClr val="F1E82D"/>
              </a:solidFill>
              <a:latin typeface="Times"/>
            </a:endParaRPr>
          </a:p>
        </p:txBody>
      </p:sp>
    </p:spTree>
    <p:extLst>
      <p:ext uri="{BB962C8B-B14F-4D97-AF65-F5344CB8AC3E}">
        <p14:creationId xmlns:p14="http://schemas.microsoft.com/office/powerpoint/2010/main" val="38140358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914112" presetClass="entr" presetSubtype="39916800" fill="hold" nodeType="clickEffect">
                                  <p:stCondLst>
                                    <p:cond delay="0"/>
                                  </p:stCondLst>
                                  <p:childTnLst>
                                    <p:set>
                                      <p:cBhvr>
                                        <p:cTn id="6" dur="1" fill="hold">
                                          <p:stCondLst>
                                            <p:cond delay="499"/>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381000"/>
            <a:ext cx="7772400" cy="3048000"/>
          </a:xfrm>
        </p:spPr>
        <p:txBody>
          <a:bodyPr/>
          <a:lstStyle/>
          <a:p>
            <a:r>
              <a:rPr lang="en-US" altLang="en-US" sz="9600" i="1">
                <a:solidFill>
                  <a:srgbClr val="AE1538"/>
                </a:solidFill>
              </a:rPr>
              <a:t>BIG</a:t>
            </a:r>
            <a:r>
              <a:rPr lang="en-US" altLang="en-US" sz="9600">
                <a:solidFill>
                  <a:srgbClr val="AE1538"/>
                </a:solidFill>
              </a:rPr>
              <a:t> mistake!</a:t>
            </a:r>
            <a:endParaRPr lang="en-US" altLang="en-US"/>
          </a:p>
        </p:txBody>
      </p:sp>
      <p:sp>
        <p:nvSpPr>
          <p:cNvPr id="27651" name="Rectangle 3"/>
          <p:cNvSpPr>
            <a:spLocks noGrp="1" noChangeArrowheads="1"/>
          </p:cNvSpPr>
          <p:nvPr>
            <p:ph type="subTitle" idx="1"/>
          </p:nvPr>
        </p:nvSpPr>
        <p:spPr/>
        <p:txBody>
          <a:bodyPr/>
          <a:lstStyle/>
          <a:p>
            <a:r>
              <a:rPr lang="en-US" altLang="en-US"/>
              <a:t>Organic matter in the soil is vital to long-term soil integrity, plant health and productivity</a:t>
            </a:r>
          </a:p>
        </p:txBody>
      </p:sp>
    </p:spTree>
    <p:extLst>
      <p:ext uri="{BB962C8B-B14F-4D97-AF65-F5344CB8AC3E}">
        <p14:creationId xmlns:p14="http://schemas.microsoft.com/office/powerpoint/2010/main" val="32488198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914496" presetClass="entr" presetSubtype="39917312"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r>
              <a:rPr lang="en-US" altLang="en-US"/>
              <a:t>Taking short cuts</a:t>
            </a:r>
          </a:p>
        </p:txBody>
      </p:sp>
      <p:sp>
        <p:nvSpPr>
          <p:cNvPr id="28675" name="Rectangle 3"/>
          <p:cNvSpPr>
            <a:spLocks noGrp="1" noChangeArrowheads="1"/>
          </p:cNvSpPr>
          <p:nvPr>
            <p:ph type="subTitle" idx="1"/>
          </p:nvPr>
        </p:nvSpPr>
        <p:spPr/>
        <p:txBody>
          <a:bodyPr/>
          <a:lstStyle/>
          <a:p>
            <a:r>
              <a:rPr lang="en-US" altLang="en-US"/>
              <a:t>Importing fertility (external inputs, increasing dependency and vulnerability) </a:t>
            </a:r>
          </a:p>
        </p:txBody>
      </p:sp>
    </p:spTree>
    <p:extLst>
      <p:ext uri="{BB962C8B-B14F-4D97-AF65-F5344CB8AC3E}">
        <p14:creationId xmlns:p14="http://schemas.microsoft.com/office/powerpoint/2010/main" val="14617703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914880" presetClass="entr" presetSubtype="39917696"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812925" y="5591175"/>
            <a:ext cx="48879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000005"/>
                </a:solidFill>
                <a:effectLst>
                  <a:outerShdw blurRad="38100" dist="38100" dir="2700000" algn="tl">
                    <a:srgbClr val="FFFFFF"/>
                  </a:outerShdw>
                </a:effectLst>
                <a:latin typeface="Verdana" charset="0"/>
              </a:rPr>
              <a:t>The Chincha Isles, off the Peruvian coast</a:t>
            </a:r>
            <a:endParaRPr lang="en-US" altLang="en-US" sz="2400">
              <a:solidFill>
                <a:srgbClr val="F1E82D"/>
              </a:solidFill>
              <a:latin typeface="Times"/>
            </a:endParaRPr>
          </a:p>
        </p:txBody>
      </p:sp>
      <p:pic>
        <p:nvPicPr>
          <p:cNvPr id="3" name="Content Placeholder 2"/>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353790" y="1412776"/>
            <a:ext cx="2903091" cy="2232248"/>
          </a:xfrm>
        </p:spPr>
      </p:pic>
    </p:spTree>
    <p:extLst>
      <p:ext uri="{BB962C8B-B14F-4D97-AF65-F5344CB8AC3E}">
        <p14:creationId xmlns:p14="http://schemas.microsoft.com/office/powerpoint/2010/main" val="315140413"/>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0;Picture 3.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635000"/>
            <a:ext cx="8229600" cy="5138738"/>
          </a:xfrm>
        </p:spPr>
      </p:pic>
      <p:sp>
        <p:nvSpPr>
          <p:cNvPr id="32771" name="AutoShape 3"/>
          <p:cNvSpPr>
            <a:spLocks noChangeArrowheads="1"/>
          </p:cNvSpPr>
          <p:nvPr/>
        </p:nvSpPr>
        <p:spPr bwMode="auto">
          <a:xfrm>
            <a:off x="3810000" y="1524000"/>
            <a:ext cx="733425" cy="1214438"/>
          </a:xfrm>
          <a:prstGeom prst="curvedRightArrow">
            <a:avLst>
              <a:gd name="adj1" fmla="val 33117"/>
              <a:gd name="adj2" fmla="val 6623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E" sz="2400">
              <a:solidFill>
                <a:srgbClr val="F1E82D"/>
              </a:solidFill>
              <a:latin typeface="Times"/>
            </a:endParaRPr>
          </a:p>
        </p:txBody>
      </p:sp>
    </p:spTree>
    <p:extLst>
      <p:ext uri="{BB962C8B-B14F-4D97-AF65-F5344CB8AC3E}">
        <p14:creationId xmlns:p14="http://schemas.microsoft.com/office/powerpoint/2010/main" val="15958088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 nauru.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06400"/>
            <a:ext cx="8229600" cy="5594350"/>
          </a:xfrm>
        </p:spPr>
      </p:pic>
    </p:spTree>
    <p:extLst>
      <p:ext uri="{BB962C8B-B14F-4D97-AF65-F5344CB8AC3E}">
        <p14:creationId xmlns:p14="http://schemas.microsoft.com/office/powerpoint/2010/main" val="1656944113"/>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0;Haber1.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114800" y="0"/>
            <a:ext cx="4191000" cy="6858000"/>
          </a:xfrm>
        </p:spPr>
      </p:pic>
      <p:sp>
        <p:nvSpPr>
          <p:cNvPr id="34819" name="Text Box 3"/>
          <p:cNvSpPr txBox="1">
            <a:spLocks noChangeArrowheads="1"/>
          </p:cNvSpPr>
          <p:nvPr/>
        </p:nvSpPr>
        <p:spPr bwMode="auto">
          <a:xfrm>
            <a:off x="0" y="914400"/>
            <a:ext cx="373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4000">
                <a:solidFill>
                  <a:srgbClr val="AE1538"/>
                </a:solidFill>
                <a:latin typeface="Times"/>
              </a:rPr>
              <a:t>Fritz Haber</a:t>
            </a:r>
          </a:p>
          <a:p>
            <a:pPr eaLnBrk="0" fontAlgn="base" hangingPunct="0">
              <a:spcBef>
                <a:spcPct val="0"/>
              </a:spcBef>
              <a:spcAft>
                <a:spcPct val="0"/>
              </a:spcAft>
            </a:pPr>
            <a:r>
              <a:rPr lang="en-US" altLang="en-US" sz="4000">
                <a:solidFill>
                  <a:srgbClr val="AE1538"/>
                </a:solidFill>
                <a:latin typeface="Times"/>
              </a:rPr>
              <a:t>(1868-1934)</a:t>
            </a:r>
            <a:endParaRPr lang="en-US" altLang="en-US" sz="2800">
              <a:solidFill>
                <a:srgbClr val="F1E82D"/>
              </a:solidFill>
              <a:latin typeface="Times"/>
            </a:endParaRPr>
          </a:p>
        </p:txBody>
      </p:sp>
      <p:sp>
        <p:nvSpPr>
          <p:cNvPr id="34820" name="Text Box 4"/>
          <p:cNvSpPr txBox="1">
            <a:spLocks noChangeArrowheads="1"/>
          </p:cNvSpPr>
          <p:nvPr/>
        </p:nvSpPr>
        <p:spPr bwMode="auto">
          <a:xfrm>
            <a:off x="0" y="2819400"/>
            <a:ext cx="387985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i="1">
                <a:solidFill>
                  <a:srgbClr val="1100F6"/>
                </a:solidFill>
                <a:effectLst>
                  <a:outerShdw blurRad="38100" dist="38100" dir="2700000" algn="tl">
                    <a:srgbClr val="000000"/>
                  </a:outerShdw>
                </a:effectLst>
                <a:latin typeface="Verdana" charset="0"/>
              </a:rPr>
              <a:t>Two out of every five people now living </a:t>
            </a:r>
          </a:p>
          <a:p>
            <a:pPr algn="ctr" eaLnBrk="0" fontAlgn="base" hangingPunct="0">
              <a:spcBef>
                <a:spcPct val="0"/>
              </a:spcBef>
              <a:spcAft>
                <a:spcPct val="0"/>
              </a:spcAft>
            </a:pPr>
            <a:r>
              <a:rPr lang="en-US" altLang="en-US" sz="1400" i="1">
                <a:solidFill>
                  <a:srgbClr val="1100F6"/>
                </a:solidFill>
                <a:effectLst>
                  <a:outerShdw blurRad="38100" dist="38100" dir="2700000" algn="tl">
                    <a:srgbClr val="000000"/>
                  </a:outerShdw>
                </a:effectLst>
                <a:latin typeface="Verdana" charset="0"/>
              </a:rPr>
              <a:t>would not have been born if it </a:t>
            </a:r>
          </a:p>
          <a:p>
            <a:pPr algn="ctr" eaLnBrk="0" fontAlgn="base" hangingPunct="0">
              <a:spcBef>
                <a:spcPct val="0"/>
              </a:spcBef>
              <a:spcAft>
                <a:spcPct val="0"/>
              </a:spcAft>
            </a:pPr>
            <a:r>
              <a:rPr lang="en-US" altLang="en-US" sz="1400" i="1">
                <a:solidFill>
                  <a:srgbClr val="1100F6"/>
                </a:solidFill>
                <a:effectLst>
                  <a:outerShdw blurRad="38100" dist="38100" dir="2700000" algn="tl">
                    <a:srgbClr val="000000"/>
                  </a:outerShdw>
                </a:effectLst>
                <a:latin typeface="Verdana" charset="0"/>
              </a:rPr>
              <a:t>weren’t for artificial fertilisers made with </a:t>
            </a:r>
          </a:p>
          <a:p>
            <a:pPr algn="ctr" eaLnBrk="0" fontAlgn="base" hangingPunct="0">
              <a:spcBef>
                <a:spcPct val="0"/>
              </a:spcBef>
              <a:spcAft>
                <a:spcPct val="0"/>
              </a:spcAft>
            </a:pPr>
            <a:r>
              <a:rPr lang="en-US" altLang="en-US" sz="1400" i="1">
                <a:solidFill>
                  <a:srgbClr val="1100F6"/>
                </a:solidFill>
                <a:effectLst>
                  <a:outerShdw blurRad="38100" dist="38100" dir="2700000" algn="tl">
                    <a:srgbClr val="000000"/>
                  </a:outerShdw>
                </a:effectLst>
                <a:latin typeface="Verdana" charset="0"/>
              </a:rPr>
              <a:t>the Haber-Bosch process</a:t>
            </a:r>
          </a:p>
          <a:p>
            <a:pPr algn="ctr" eaLnBrk="0" fontAlgn="base" hangingPunct="0">
              <a:spcBef>
                <a:spcPct val="0"/>
              </a:spcBef>
              <a:spcAft>
                <a:spcPct val="0"/>
              </a:spcAft>
            </a:pPr>
            <a:endParaRPr lang="en-US" altLang="en-US" sz="1400">
              <a:solidFill>
                <a:srgbClr val="F1E82D"/>
              </a:solidFill>
              <a:latin typeface="Times"/>
            </a:endParaRPr>
          </a:p>
        </p:txBody>
      </p:sp>
    </p:spTree>
    <p:extLst>
      <p:ext uri="{BB962C8B-B14F-4D97-AF65-F5344CB8AC3E}">
        <p14:creationId xmlns:p14="http://schemas.microsoft.com/office/powerpoint/2010/main" val="159094797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262464" presetClass="entr" presetSubtype="39919312" fill="hold" grpId="0" nodeType="clickEffect">
                                  <p:stCondLst>
                                    <p:cond delay="0"/>
                                  </p:stCondLst>
                                  <p:childTnLst>
                                    <p:set>
                                      <p:cBhvr>
                                        <p:cTn id="6" dur="1" fill="hold">
                                          <p:stCondLst>
                                            <p:cond delay="499"/>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262464" presetClass="entr" presetSubtype="39919440" fill="hold" grpId="0" nodeType="clickEffect">
                                  <p:stCondLst>
                                    <p:cond delay="0"/>
                                  </p:stCondLst>
                                  <p:childTnLst>
                                    <p:set>
                                      <p:cBhvr>
                                        <p:cTn id="10" dur="1" fill="hold">
                                          <p:stCondLst>
                                            <p:cond delay="499"/>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270407"/>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0;Picture 9.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381000"/>
            <a:ext cx="8181975" cy="5853113"/>
          </a:xfrm>
        </p:spPr>
      </p:pic>
      <p:sp>
        <p:nvSpPr>
          <p:cNvPr id="35843" name="Text Box 3"/>
          <p:cNvSpPr txBox="1">
            <a:spLocks noChangeArrowheads="1"/>
          </p:cNvSpPr>
          <p:nvPr/>
        </p:nvSpPr>
        <p:spPr bwMode="auto">
          <a:xfrm>
            <a:off x="1905000" y="4419600"/>
            <a:ext cx="5562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altLang="en-US" sz="2400" i="1">
              <a:solidFill>
                <a:srgbClr val="1100F6"/>
              </a:solidFill>
              <a:effectLst>
                <a:outerShdw blurRad="38100" dist="38100" dir="2700000" algn="tl">
                  <a:srgbClr val="000000"/>
                </a:outerShdw>
              </a:effectLst>
              <a:latin typeface="Verdana" charset="0"/>
            </a:endParaRPr>
          </a:p>
        </p:txBody>
      </p:sp>
    </p:spTree>
    <p:extLst>
      <p:ext uri="{BB962C8B-B14F-4D97-AF65-F5344CB8AC3E}">
        <p14:creationId xmlns:p14="http://schemas.microsoft.com/office/powerpoint/2010/main" val="3071952803"/>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0;Haber2.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419600" y="0"/>
            <a:ext cx="4724400" cy="6858000"/>
          </a:xfrm>
        </p:spPr>
      </p:pic>
      <p:sp>
        <p:nvSpPr>
          <p:cNvPr id="36867" name="Text Box 3"/>
          <p:cNvSpPr txBox="1">
            <a:spLocks noChangeArrowheads="1"/>
          </p:cNvSpPr>
          <p:nvPr/>
        </p:nvSpPr>
        <p:spPr bwMode="auto">
          <a:xfrm>
            <a:off x="0" y="2286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3600">
                <a:solidFill>
                  <a:srgbClr val="F1E82D"/>
                </a:solidFill>
                <a:latin typeface="Times"/>
              </a:rPr>
              <a:t>Later achievements:</a:t>
            </a:r>
            <a:r>
              <a:rPr lang="en-US" altLang="en-US" sz="4800">
                <a:solidFill>
                  <a:srgbClr val="F1E82D"/>
                </a:solidFill>
                <a:latin typeface="Times"/>
              </a:rPr>
              <a:t> </a:t>
            </a:r>
          </a:p>
        </p:txBody>
      </p:sp>
      <p:sp>
        <p:nvSpPr>
          <p:cNvPr id="36868" name="Text Box 4"/>
          <p:cNvSpPr txBox="1">
            <a:spLocks noChangeArrowheads="1"/>
          </p:cNvSpPr>
          <p:nvPr/>
        </p:nvSpPr>
        <p:spPr bwMode="auto">
          <a:xfrm>
            <a:off x="457200" y="1981200"/>
            <a:ext cx="30241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4400">
                <a:solidFill>
                  <a:srgbClr val="FFFE4D"/>
                </a:solidFill>
                <a:effectLst>
                  <a:outerShdw blurRad="38100" dist="38100" dir="2700000" algn="tl">
                    <a:srgbClr val="000000"/>
                  </a:outerShdw>
                </a:effectLst>
                <a:latin typeface="Times"/>
              </a:rPr>
              <a:t>Chlorine gas</a:t>
            </a:r>
            <a:endParaRPr lang="en-US" altLang="en-US" sz="2400">
              <a:solidFill>
                <a:srgbClr val="F1E82D"/>
              </a:solidFill>
              <a:latin typeface="Times"/>
            </a:endParaRPr>
          </a:p>
        </p:txBody>
      </p:sp>
      <p:sp>
        <p:nvSpPr>
          <p:cNvPr id="36869" name="Text Box 5"/>
          <p:cNvSpPr txBox="1">
            <a:spLocks noChangeArrowheads="1"/>
          </p:cNvSpPr>
          <p:nvPr/>
        </p:nvSpPr>
        <p:spPr bwMode="auto">
          <a:xfrm>
            <a:off x="838200" y="3352800"/>
            <a:ext cx="231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4400">
                <a:solidFill>
                  <a:srgbClr val="FCDC2D"/>
                </a:solidFill>
                <a:effectLst>
                  <a:outerShdw blurRad="38100" dist="38100" dir="2700000" algn="tl">
                    <a:srgbClr val="000000"/>
                  </a:outerShdw>
                </a:effectLst>
                <a:latin typeface="Times"/>
              </a:rPr>
              <a:t>Zyklon B</a:t>
            </a:r>
            <a:endParaRPr lang="en-US" altLang="en-US" sz="4400">
              <a:solidFill>
                <a:srgbClr val="8F841A"/>
              </a:solidFill>
              <a:latin typeface="Times"/>
            </a:endParaRPr>
          </a:p>
        </p:txBody>
      </p:sp>
    </p:spTree>
    <p:extLst>
      <p:ext uri="{BB962C8B-B14F-4D97-AF65-F5344CB8AC3E}">
        <p14:creationId xmlns:p14="http://schemas.microsoft.com/office/powerpoint/2010/main" val="1777528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263616" presetClass="entr" presetSubtype="85537536" fill="hold" grpId="0" nodeType="clickEffect">
                                  <p:stCondLst>
                                    <p:cond delay="0"/>
                                  </p:stCondLst>
                                  <p:childTnLst>
                                    <p:set>
                                      <p:cBhvr>
                                        <p:cTn id="6" dur="1" fill="hold">
                                          <p:stCondLst>
                                            <p:cond delay="499"/>
                                          </p:stCondLst>
                                        </p:cTn>
                                        <p:tgtEl>
                                          <p:spTgt spid="36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263616" presetClass="entr" presetSubtype="85537704" fill="hold" grpId="0" nodeType="clickEffect">
                                  <p:stCondLst>
                                    <p:cond delay="0"/>
                                  </p:stCondLst>
                                  <p:childTnLst>
                                    <p:set>
                                      <p:cBhvr>
                                        <p:cTn id="10" dur="1" fill="hold">
                                          <p:stCondLst>
                                            <p:cond delay="499"/>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P spid="3686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ltLang="en-US"/>
          </a:p>
        </p:txBody>
      </p:sp>
      <p:sp>
        <p:nvSpPr>
          <p:cNvPr id="37891" name="Rectangle 3"/>
          <p:cNvSpPr>
            <a:spLocks noGrp="1" noChangeArrowheads="1"/>
          </p:cNvSpPr>
          <p:nvPr>
            <p:ph type="body" sz="half" idx="2"/>
          </p:nvPr>
        </p:nvSpPr>
        <p:spPr>
          <a:xfrm>
            <a:off x="457200" y="3940175"/>
            <a:ext cx="8229600" cy="2190750"/>
          </a:xfrm>
        </p:spPr>
        <p:txBody>
          <a:bodyPr/>
          <a:lstStyle/>
          <a:p>
            <a:r>
              <a:rPr lang="en-US" altLang="en-US" sz="2800"/>
              <a:t>Chlorine gas 1915</a:t>
            </a:r>
          </a:p>
          <a:p>
            <a:r>
              <a:rPr lang="en-US" altLang="en-US" sz="2800">
                <a:solidFill>
                  <a:srgbClr val="E2002E"/>
                </a:solidFill>
              </a:rPr>
              <a:t>= the birth of chemical warfare</a:t>
            </a:r>
          </a:p>
        </p:txBody>
      </p:sp>
      <p:pic>
        <p:nvPicPr>
          <p:cNvPr id="37892" name="Picture 4" descr="Picture 17.png                                                 00034891Macintosh HD                   BB9E88D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304800"/>
            <a:ext cx="8229600" cy="3465513"/>
          </a:xfrm>
        </p:spPr>
      </p:pic>
    </p:spTree>
    <p:extLst>
      <p:ext uri="{BB962C8B-B14F-4D97-AF65-F5344CB8AC3E}">
        <p14:creationId xmlns:p14="http://schemas.microsoft.com/office/powerpoint/2010/main" val="11121818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Haber2.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419600" y="0"/>
            <a:ext cx="4724400" cy="6858000"/>
          </a:xfrm>
        </p:spPr>
      </p:pic>
      <p:sp>
        <p:nvSpPr>
          <p:cNvPr id="38915" name="Text Box 3"/>
          <p:cNvSpPr txBox="1">
            <a:spLocks noChangeArrowheads="1"/>
          </p:cNvSpPr>
          <p:nvPr/>
        </p:nvSpPr>
        <p:spPr bwMode="auto">
          <a:xfrm>
            <a:off x="0" y="2286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3600">
                <a:solidFill>
                  <a:srgbClr val="F1E82D"/>
                </a:solidFill>
                <a:latin typeface="Times"/>
              </a:rPr>
              <a:t>Later achievements:</a:t>
            </a:r>
            <a:r>
              <a:rPr lang="en-US" altLang="en-US" sz="4800">
                <a:solidFill>
                  <a:srgbClr val="F1E82D"/>
                </a:solidFill>
                <a:latin typeface="Times"/>
              </a:rPr>
              <a:t> </a:t>
            </a:r>
          </a:p>
        </p:txBody>
      </p:sp>
      <p:sp>
        <p:nvSpPr>
          <p:cNvPr id="38916" name="Text Box 4"/>
          <p:cNvSpPr txBox="1">
            <a:spLocks noChangeArrowheads="1"/>
          </p:cNvSpPr>
          <p:nvPr/>
        </p:nvSpPr>
        <p:spPr bwMode="auto">
          <a:xfrm>
            <a:off x="457200" y="1981200"/>
            <a:ext cx="30241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4400">
                <a:solidFill>
                  <a:srgbClr val="DAFDCD"/>
                </a:solidFill>
                <a:latin typeface="Times"/>
              </a:rPr>
              <a:t>Chlorine gas</a:t>
            </a:r>
            <a:endParaRPr lang="en-US" altLang="en-US" sz="2400">
              <a:solidFill>
                <a:srgbClr val="F1E82D"/>
              </a:solidFill>
              <a:latin typeface="Times"/>
            </a:endParaRPr>
          </a:p>
        </p:txBody>
      </p:sp>
      <p:sp>
        <p:nvSpPr>
          <p:cNvPr id="38917" name="Text Box 5"/>
          <p:cNvSpPr txBox="1">
            <a:spLocks noChangeArrowheads="1"/>
          </p:cNvSpPr>
          <p:nvPr/>
        </p:nvSpPr>
        <p:spPr bwMode="auto">
          <a:xfrm>
            <a:off x="533400" y="2895600"/>
            <a:ext cx="3505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4400">
                <a:solidFill>
                  <a:srgbClr val="E2002E"/>
                </a:solidFill>
                <a:effectLst>
                  <a:outerShdw blurRad="38100" dist="38100" dir="2700000" algn="tl">
                    <a:srgbClr val="000000"/>
                  </a:outerShdw>
                </a:effectLst>
                <a:latin typeface="Times"/>
              </a:rPr>
              <a:t>Cyanide insecticide (Zyklon B)</a:t>
            </a:r>
            <a:r>
              <a:rPr lang="en-US" altLang="en-US" sz="4400">
                <a:solidFill>
                  <a:srgbClr val="E2002E"/>
                </a:solidFill>
                <a:latin typeface="Times"/>
              </a:rPr>
              <a:t> </a:t>
            </a:r>
          </a:p>
        </p:txBody>
      </p:sp>
    </p:spTree>
    <p:extLst>
      <p:ext uri="{BB962C8B-B14F-4D97-AF65-F5344CB8AC3E}">
        <p14:creationId xmlns:p14="http://schemas.microsoft.com/office/powerpoint/2010/main" val="1273583183"/>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icture 16.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419600" y="0"/>
            <a:ext cx="4419600" cy="6858000"/>
          </a:xfrm>
        </p:spPr>
      </p:pic>
    </p:spTree>
    <p:extLst>
      <p:ext uri="{BB962C8B-B14F-4D97-AF65-F5344CB8AC3E}">
        <p14:creationId xmlns:p14="http://schemas.microsoft.com/office/powerpoint/2010/main" val="4009065599"/>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84325" y="1050925"/>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1E82D"/>
                </a:solidFill>
                <a:latin typeface="Times"/>
              </a:rPr>
              <a:t>Nitrogen plus hydrogen = ammonia NH</a:t>
            </a:r>
            <a:r>
              <a:rPr lang="en-US" altLang="en-US" baseline="-25000">
                <a:solidFill>
                  <a:srgbClr val="F1E82D"/>
                </a:solidFill>
                <a:latin typeface="Times"/>
              </a:rPr>
              <a:t>3</a:t>
            </a:r>
            <a:endParaRPr lang="en-US" altLang="en-US" sz="2400">
              <a:solidFill>
                <a:srgbClr val="F1E82D"/>
              </a:solidFill>
              <a:latin typeface="Times"/>
            </a:endParaRPr>
          </a:p>
        </p:txBody>
      </p:sp>
      <p:sp>
        <p:nvSpPr>
          <p:cNvPr id="40963" name="AutoShape 3"/>
          <p:cNvSpPr>
            <a:spLocks noChangeArrowheads="1"/>
          </p:cNvSpPr>
          <p:nvPr/>
        </p:nvSpPr>
        <p:spPr bwMode="auto">
          <a:xfrm rot="16044928">
            <a:off x="2678906" y="1283494"/>
            <a:ext cx="2065338" cy="2698750"/>
          </a:xfrm>
          <a:prstGeom prst="lightningBolt">
            <a:avLst/>
          </a:prstGeom>
          <a:solidFill>
            <a:srgbClr val="F2001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E" sz="2400">
              <a:solidFill>
                <a:srgbClr val="F1E82D"/>
              </a:solidFill>
              <a:latin typeface="Times"/>
            </a:endParaRPr>
          </a:p>
        </p:txBody>
      </p:sp>
      <p:sp>
        <p:nvSpPr>
          <p:cNvPr id="40964" name="Text Box 4"/>
          <p:cNvSpPr txBox="1">
            <a:spLocks noChangeArrowheads="1"/>
          </p:cNvSpPr>
          <p:nvPr/>
        </p:nvSpPr>
        <p:spPr bwMode="auto">
          <a:xfrm>
            <a:off x="2286000" y="3276600"/>
            <a:ext cx="354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a:solidFill>
                  <a:srgbClr val="F2001D"/>
                </a:solidFill>
                <a:latin typeface="Times"/>
              </a:rPr>
              <a:t>€</a:t>
            </a:r>
            <a:endParaRPr lang="en-US" altLang="en-US">
              <a:solidFill>
                <a:srgbClr val="F1E82D"/>
              </a:solidFill>
              <a:latin typeface="Times"/>
            </a:endParaRPr>
          </a:p>
        </p:txBody>
      </p:sp>
      <p:sp>
        <p:nvSpPr>
          <p:cNvPr id="40965" name="Text Box 5"/>
          <p:cNvSpPr txBox="1">
            <a:spLocks noChangeArrowheads="1"/>
          </p:cNvSpPr>
          <p:nvPr/>
        </p:nvSpPr>
        <p:spPr bwMode="auto">
          <a:xfrm>
            <a:off x="1982788" y="4572000"/>
            <a:ext cx="59531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4000">
                <a:solidFill>
                  <a:srgbClr val="F1E82D"/>
                </a:solidFill>
                <a:effectLst>
                  <a:outerShdw blurRad="38100" dist="38100" dir="2700000" algn="tl">
                    <a:srgbClr val="000000"/>
                  </a:outerShdw>
                </a:effectLst>
                <a:latin typeface="Times"/>
              </a:rPr>
              <a:t>The energy comes from oil: </a:t>
            </a:r>
          </a:p>
          <a:p>
            <a:pPr algn="ctr" eaLnBrk="0" fontAlgn="base" hangingPunct="0">
              <a:spcBef>
                <a:spcPct val="0"/>
              </a:spcBef>
              <a:spcAft>
                <a:spcPct val="0"/>
              </a:spcAft>
            </a:pPr>
            <a:r>
              <a:rPr lang="en-US" altLang="en-US" sz="4000">
                <a:solidFill>
                  <a:srgbClr val="F1E82D"/>
                </a:solidFill>
                <a:effectLst>
                  <a:outerShdw blurRad="38100" dist="38100" dir="2700000" algn="tl">
                    <a:srgbClr val="000000"/>
                  </a:outerShdw>
                </a:effectLst>
                <a:latin typeface="Times"/>
              </a:rPr>
              <a:t>2 litres energy equivalent</a:t>
            </a:r>
          </a:p>
          <a:p>
            <a:pPr algn="ctr" eaLnBrk="0" fontAlgn="base" hangingPunct="0">
              <a:spcBef>
                <a:spcPct val="0"/>
              </a:spcBef>
              <a:spcAft>
                <a:spcPct val="0"/>
              </a:spcAft>
            </a:pPr>
            <a:r>
              <a:rPr lang="en-US" altLang="en-US" sz="4000">
                <a:solidFill>
                  <a:srgbClr val="F1E82D"/>
                </a:solidFill>
                <a:effectLst>
                  <a:outerShdw blurRad="38100" dist="38100" dir="2700000" algn="tl">
                    <a:srgbClr val="000000"/>
                  </a:outerShdw>
                </a:effectLst>
                <a:latin typeface="Times"/>
              </a:rPr>
              <a:t>for 1kg of fertiliser</a:t>
            </a:r>
            <a:endParaRPr lang="en-US" altLang="en-US" sz="4000">
              <a:solidFill>
                <a:srgbClr val="E2002E"/>
              </a:solidFill>
              <a:latin typeface="Times"/>
            </a:endParaRPr>
          </a:p>
          <a:p>
            <a:pPr algn="ctr" eaLnBrk="0" fontAlgn="base" hangingPunct="0">
              <a:spcBef>
                <a:spcPct val="0"/>
              </a:spcBef>
              <a:spcAft>
                <a:spcPct val="0"/>
              </a:spcAft>
            </a:pPr>
            <a:endParaRPr lang="en-US" altLang="en-US" sz="2400">
              <a:solidFill>
                <a:srgbClr val="F1E82D"/>
              </a:solidFill>
              <a:latin typeface="Times"/>
            </a:endParaRPr>
          </a:p>
        </p:txBody>
      </p:sp>
    </p:spTree>
    <p:extLst>
      <p:ext uri="{BB962C8B-B14F-4D97-AF65-F5344CB8AC3E}">
        <p14:creationId xmlns:p14="http://schemas.microsoft.com/office/powerpoint/2010/main" val="196491027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0-#ppt_w/2"/>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500" fill="hold"/>
                                        <p:tgtEl>
                                          <p:spTgt spid="40964"/>
                                        </p:tgtEl>
                                        <p:attrNameLst>
                                          <p:attrName>ppt_x</p:attrName>
                                        </p:attrNameLst>
                                      </p:cBhvr>
                                      <p:tavLst>
                                        <p:tav tm="0">
                                          <p:val>
                                            <p:strVal val="0-#ppt_w/2"/>
                                          </p:val>
                                        </p:tav>
                                        <p:tav tm="100000">
                                          <p:val>
                                            <p:strVal val="#ppt_x"/>
                                          </p:val>
                                        </p:tav>
                                      </p:tavLst>
                                    </p:anim>
                                    <p:anim calcmode="lin" valueType="num">
                                      <p:cBhvr additive="base">
                                        <p:cTn id="14"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5561344" presetClass="entr" presetSubtype="85540136" fill="hold" grpId="0" nodeType="clickEffect">
                                  <p:stCondLst>
                                    <p:cond delay="0"/>
                                  </p:stCondLst>
                                  <p:childTnLst>
                                    <p:set>
                                      <p:cBhvr>
                                        <p:cTn id="18" dur="1" fill="hold">
                                          <p:stCondLst>
                                            <p:cond delay="499"/>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utoUpdateAnimBg="0"/>
      <p:bldP spid="4096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84325" y="1050925"/>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1E82D"/>
                </a:solidFill>
                <a:latin typeface="Times"/>
              </a:rPr>
              <a:t>Nitrogen plus hydrogen = ammonia NH</a:t>
            </a:r>
            <a:r>
              <a:rPr lang="en-US" altLang="en-US" baseline="-25000">
                <a:solidFill>
                  <a:srgbClr val="F1E82D"/>
                </a:solidFill>
                <a:latin typeface="Times"/>
              </a:rPr>
              <a:t>3</a:t>
            </a:r>
            <a:endParaRPr lang="en-US" altLang="en-US" sz="2400">
              <a:solidFill>
                <a:srgbClr val="F1E82D"/>
              </a:solidFill>
              <a:latin typeface="Times"/>
            </a:endParaRPr>
          </a:p>
        </p:txBody>
      </p:sp>
      <p:sp>
        <p:nvSpPr>
          <p:cNvPr id="41987" name="AutoShape 3"/>
          <p:cNvSpPr>
            <a:spLocks noChangeArrowheads="1"/>
          </p:cNvSpPr>
          <p:nvPr/>
        </p:nvSpPr>
        <p:spPr bwMode="auto">
          <a:xfrm rot="16044928">
            <a:off x="2678906" y="1283494"/>
            <a:ext cx="2065338" cy="2698750"/>
          </a:xfrm>
          <a:prstGeom prst="lightningBolt">
            <a:avLst/>
          </a:prstGeom>
          <a:solidFill>
            <a:srgbClr val="F2001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E" sz="2400">
              <a:solidFill>
                <a:srgbClr val="F1E82D"/>
              </a:solidFill>
              <a:latin typeface="Times"/>
            </a:endParaRPr>
          </a:p>
        </p:txBody>
      </p:sp>
      <p:sp>
        <p:nvSpPr>
          <p:cNvPr id="41988" name="Text Box 4"/>
          <p:cNvSpPr txBox="1">
            <a:spLocks noChangeArrowheads="1"/>
          </p:cNvSpPr>
          <p:nvPr/>
        </p:nvSpPr>
        <p:spPr bwMode="auto">
          <a:xfrm>
            <a:off x="1676400" y="3048000"/>
            <a:ext cx="1092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600" b="1">
                <a:solidFill>
                  <a:srgbClr val="F2001D"/>
                </a:solidFill>
                <a:effectLst>
                  <a:outerShdw blurRad="38100" dist="38100" dir="2700000" algn="tl">
                    <a:srgbClr val="000000"/>
                  </a:outerShdw>
                </a:effectLst>
                <a:latin typeface="Times"/>
              </a:rPr>
              <a:t>€</a:t>
            </a:r>
            <a:endParaRPr lang="en-US" altLang="en-US" sz="9600" b="1">
              <a:solidFill>
                <a:srgbClr val="F1E82D"/>
              </a:solidFill>
              <a:effectLst>
                <a:outerShdw blurRad="38100" dist="38100" dir="2700000" algn="tl">
                  <a:srgbClr val="000000"/>
                </a:outerShdw>
              </a:effectLst>
              <a:latin typeface="Times"/>
            </a:endParaRPr>
          </a:p>
        </p:txBody>
      </p:sp>
      <p:sp>
        <p:nvSpPr>
          <p:cNvPr id="41989" name="Text Box 5"/>
          <p:cNvSpPr txBox="1">
            <a:spLocks noChangeArrowheads="1"/>
          </p:cNvSpPr>
          <p:nvPr/>
        </p:nvSpPr>
        <p:spPr bwMode="auto">
          <a:xfrm>
            <a:off x="896938" y="4922838"/>
            <a:ext cx="6910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200">
                <a:solidFill>
                  <a:srgbClr val="F1E82D"/>
                </a:solidFill>
                <a:effectLst>
                  <a:outerShdw blurRad="38100" dist="38100" dir="2700000" algn="tl">
                    <a:srgbClr val="000000"/>
                  </a:outerShdw>
                </a:effectLst>
                <a:latin typeface="Times"/>
              </a:rPr>
              <a:t>By 2030 the energy will be equivalent to </a:t>
            </a:r>
          </a:p>
          <a:p>
            <a:pPr algn="ctr" eaLnBrk="0" fontAlgn="base" hangingPunct="0">
              <a:spcBef>
                <a:spcPct val="0"/>
              </a:spcBef>
              <a:spcAft>
                <a:spcPct val="0"/>
              </a:spcAft>
            </a:pPr>
            <a:r>
              <a:rPr lang="en-US" altLang="en-US" sz="3200">
                <a:solidFill>
                  <a:srgbClr val="F1E82D"/>
                </a:solidFill>
                <a:effectLst>
                  <a:outerShdw blurRad="38100" dist="38100" dir="2700000" algn="tl">
                    <a:srgbClr val="000000"/>
                  </a:outerShdw>
                </a:effectLst>
                <a:latin typeface="Times"/>
              </a:rPr>
              <a:t>277 billion litres of diesel</a:t>
            </a:r>
            <a:endParaRPr lang="en-US" altLang="en-US" sz="2400">
              <a:solidFill>
                <a:srgbClr val="E2002E"/>
              </a:solidFill>
              <a:latin typeface="Times"/>
            </a:endParaRPr>
          </a:p>
        </p:txBody>
      </p:sp>
    </p:spTree>
    <p:extLst>
      <p:ext uri="{BB962C8B-B14F-4D97-AF65-F5344CB8AC3E}">
        <p14:creationId xmlns:p14="http://schemas.microsoft.com/office/powerpoint/2010/main" val="38230312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5561728" presetClass="entr" presetSubtype="85586472" fill="hold" grpId="0" nodeType="clickEffect">
                                  <p:stCondLst>
                                    <p:cond delay="0"/>
                                  </p:stCondLst>
                                  <p:childTnLst>
                                    <p:set>
                                      <p:cBhvr>
                                        <p:cTn id="6" dur="1" fill="hold">
                                          <p:stCondLst>
                                            <p:cond delay="499"/>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altLang="en-US"/>
              <a:t>The birth of modern intensive agriculture</a:t>
            </a:r>
          </a:p>
        </p:txBody>
      </p:sp>
      <p:sp>
        <p:nvSpPr>
          <p:cNvPr id="43011" name="Rectangle 3"/>
          <p:cNvSpPr>
            <a:spLocks noGrp="1" noChangeArrowheads="1"/>
          </p:cNvSpPr>
          <p:nvPr>
            <p:ph type="subTitle" idx="1"/>
          </p:nvPr>
        </p:nvSpPr>
        <p:spPr/>
        <p:txBody>
          <a:bodyPr/>
          <a:lstStyle/>
          <a:p>
            <a:r>
              <a:rPr lang="en-US" altLang="en-US" sz="3600" i="1">
                <a:solidFill>
                  <a:srgbClr val="F2001D"/>
                </a:solidFill>
              </a:rPr>
              <a:t>Or: how fertilisers won the war</a:t>
            </a:r>
          </a:p>
        </p:txBody>
      </p:sp>
    </p:spTree>
    <p:extLst>
      <p:ext uri="{BB962C8B-B14F-4D97-AF65-F5344CB8AC3E}">
        <p14:creationId xmlns:p14="http://schemas.microsoft.com/office/powerpoint/2010/main" val="1968622015"/>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0;bomb 1.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304800"/>
            <a:ext cx="8097838" cy="5853113"/>
          </a:xfrm>
        </p:spPr>
      </p:pic>
      <p:sp>
        <p:nvSpPr>
          <p:cNvPr id="44035" name="Text Box 3"/>
          <p:cNvSpPr txBox="1">
            <a:spLocks noChangeArrowheads="1"/>
          </p:cNvSpPr>
          <p:nvPr/>
        </p:nvSpPr>
        <p:spPr bwMode="auto">
          <a:xfrm>
            <a:off x="990600" y="838200"/>
            <a:ext cx="3178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a:solidFill>
                  <a:srgbClr val="00148F"/>
                </a:solidFill>
                <a:latin typeface="Helvetica" charset="0"/>
              </a:rPr>
              <a:t>C</a:t>
            </a:r>
            <a:r>
              <a:rPr lang="en-US" altLang="en-US" sz="3200" baseline="-25000">
                <a:solidFill>
                  <a:srgbClr val="00148F"/>
                </a:solidFill>
                <a:latin typeface="Helvetica" charset="0"/>
              </a:rPr>
              <a:t>6</a:t>
            </a:r>
            <a:r>
              <a:rPr lang="en-US" altLang="en-US" sz="3200">
                <a:solidFill>
                  <a:srgbClr val="00148F"/>
                </a:solidFill>
                <a:latin typeface="Helvetica" charset="0"/>
              </a:rPr>
              <a:t>H</a:t>
            </a:r>
            <a:r>
              <a:rPr lang="en-US" altLang="en-US" sz="3200" baseline="-25000">
                <a:solidFill>
                  <a:srgbClr val="00148F"/>
                </a:solidFill>
                <a:latin typeface="Helvetica" charset="0"/>
              </a:rPr>
              <a:t>2</a:t>
            </a:r>
            <a:r>
              <a:rPr lang="en-US" altLang="en-US" sz="3200">
                <a:solidFill>
                  <a:srgbClr val="00148F"/>
                </a:solidFill>
                <a:latin typeface="Helvetica" charset="0"/>
              </a:rPr>
              <a:t>(NO</a:t>
            </a:r>
            <a:r>
              <a:rPr lang="en-US" altLang="en-US" sz="3200" baseline="-25000">
                <a:solidFill>
                  <a:srgbClr val="00148F"/>
                </a:solidFill>
                <a:latin typeface="Helvetica" charset="0"/>
              </a:rPr>
              <a:t>2</a:t>
            </a:r>
            <a:r>
              <a:rPr lang="en-US" altLang="en-US" sz="3200">
                <a:solidFill>
                  <a:srgbClr val="00148F"/>
                </a:solidFill>
                <a:latin typeface="Helvetica" charset="0"/>
              </a:rPr>
              <a:t>)3CH</a:t>
            </a:r>
            <a:r>
              <a:rPr lang="en-US" altLang="en-US" sz="3200" baseline="-25000">
                <a:solidFill>
                  <a:srgbClr val="00148F"/>
                </a:solidFill>
                <a:latin typeface="Helvetica" charset="0"/>
              </a:rPr>
              <a:t>3</a:t>
            </a:r>
            <a:endParaRPr lang="en-US" altLang="en-US" sz="3200">
              <a:solidFill>
                <a:srgbClr val="00148F"/>
              </a:solidFill>
              <a:latin typeface="Helvetica" charset="0"/>
            </a:endParaRPr>
          </a:p>
        </p:txBody>
      </p:sp>
      <p:sp>
        <p:nvSpPr>
          <p:cNvPr id="44036" name="Text Box 4"/>
          <p:cNvSpPr txBox="1">
            <a:spLocks noChangeArrowheads="1"/>
          </p:cNvSpPr>
          <p:nvPr/>
        </p:nvSpPr>
        <p:spPr bwMode="auto">
          <a:xfrm>
            <a:off x="1066800" y="2133600"/>
            <a:ext cx="3290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1E82D"/>
                </a:solidFill>
                <a:latin typeface="Times"/>
              </a:rPr>
              <a:t>First World War 1914-18</a:t>
            </a:r>
          </a:p>
        </p:txBody>
      </p:sp>
    </p:spTree>
    <p:extLst>
      <p:ext uri="{BB962C8B-B14F-4D97-AF65-F5344CB8AC3E}">
        <p14:creationId xmlns:p14="http://schemas.microsoft.com/office/powerpoint/2010/main" val="2436339232"/>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10;bomb 1.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304800"/>
            <a:ext cx="8097838" cy="5853113"/>
          </a:xfrm>
        </p:spPr>
      </p:pic>
      <p:sp>
        <p:nvSpPr>
          <p:cNvPr id="120835" name="Text Box 3"/>
          <p:cNvSpPr txBox="1">
            <a:spLocks noChangeArrowheads="1"/>
          </p:cNvSpPr>
          <p:nvPr/>
        </p:nvSpPr>
        <p:spPr bwMode="auto">
          <a:xfrm>
            <a:off x="990600" y="838200"/>
            <a:ext cx="3178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a:solidFill>
                  <a:srgbClr val="00148F"/>
                </a:solidFill>
                <a:latin typeface="Helvetica" charset="0"/>
              </a:rPr>
              <a:t>C</a:t>
            </a:r>
            <a:r>
              <a:rPr lang="en-US" altLang="en-US" sz="3200" baseline="-25000">
                <a:solidFill>
                  <a:srgbClr val="00148F"/>
                </a:solidFill>
                <a:latin typeface="Helvetica" charset="0"/>
              </a:rPr>
              <a:t>6</a:t>
            </a:r>
            <a:r>
              <a:rPr lang="en-US" altLang="en-US" sz="3200">
                <a:solidFill>
                  <a:srgbClr val="00148F"/>
                </a:solidFill>
                <a:latin typeface="Helvetica" charset="0"/>
              </a:rPr>
              <a:t>H</a:t>
            </a:r>
            <a:r>
              <a:rPr lang="en-US" altLang="en-US" sz="3200" baseline="-25000">
                <a:solidFill>
                  <a:srgbClr val="00148F"/>
                </a:solidFill>
                <a:latin typeface="Helvetica" charset="0"/>
              </a:rPr>
              <a:t>2</a:t>
            </a:r>
            <a:r>
              <a:rPr lang="en-US" altLang="en-US" sz="3200">
                <a:solidFill>
                  <a:srgbClr val="00148F"/>
                </a:solidFill>
                <a:latin typeface="Helvetica" charset="0"/>
              </a:rPr>
              <a:t>(</a:t>
            </a:r>
            <a:r>
              <a:rPr lang="en-US" altLang="en-US" sz="3200">
                <a:solidFill>
                  <a:srgbClr val="CE1834"/>
                </a:solidFill>
                <a:latin typeface="Helvetica" charset="0"/>
              </a:rPr>
              <a:t>NO</a:t>
            </a:r>
            <a:r>
              <a:rPr lang="en-US" altLang="en-US" sz="3200" baseline="-25000">
                <a:solidFill>
                  <a:srgbClr val="CE1834"/>
                </a:solidFill>
                <a:latin typeface="Helvetica" charset="0"/>
              </a:rPr>
              <a:t>2</a:t>
            </a:r>
            <a:r>
              <a:rPr lang="en-US" altLang="en-US" sz="3200">
                <a:solidFill>
                  <a:srgbClr val="00148F"/>
                </a:solidFill>
                <a:latin typeface="Helvetica" charset="0"/>
              </a:rPr>
              <a:t>)3CH</a:t>
            </a:r>
            <a:r>
              <a:rPr lang="en-US" altLang="en-US" sz="3200" baseline="-25000">
                <a:solidFill>
                  <a:srgbClr val="00148F"/>
                </a:solidFill>
                <a:latin typeface="Helvetica" charset="0"/>
              </a:rPr>
              <a:t>3</a:t>
            </a:r>
            <a:endParaRPr lang="en-US" altLang="en-US" sz="3200">
              <a:solidFill>
                <a:srgbClr val="00148F"/>
              </a:solidFill>
              <a:latin typeface="Helvetica" charset="0"/>
            </a:endParaRPr>
          </a:p>
        </p:txBody>
      </p:sp>
      <p:sp>
        <p:nvSpPr>
          <p:cNvPr id="120836" name="Text Box 4"/>
          <p:cNvSpPr txBox="1">
            <a:spLocks noChangeArrowheads="1"/>
          </p:cNvSpPr>
          <p:nvPr/>
        </p:nvSpPr>
        <p:spPr bwMode="auto">
          <a:xfrm>
            <a:off x="1066800" y="2133600"/>
            <a:ext cx="3290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1E82D"/>
                </a:solidFill>
                <a:latin typeface="Times"/>
              </a:rPr>
              <a:t>First World War 1914-18</a:t>
            </a:r>
          </a:p>
        </p:txBody>
      </p:sp>
    </p:spTree>
    <p:extLst>
      <p:ext uri="{BB962C8B-B14F-4D97-AF65-F5344CB8AC3E}">
        <p14:creationId xmlns:p14="http://schemas.microsoft.com/office/powerpoint/2010/main" val="2271313774"/>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762000" y="1600200"/>
            <a:ext cx="7696200" cy="1828800"/>
          </a:xfrm>
        </p:spPr>
        <p:txBody>
          <a:bodyPr/>
          <a:lstStyle/>
          <a:p>
            <a:endParaRPr lang="en-US" altLang="en-US"/>
          </a:p>
        </p:txBody>
      </p:sp>
      <p:sp>
        <p:nvSpPr>
          <p:cNvPr id="119811" name="Rectangle 3"/>
          <p:cNvSpPr>
            <a:spLocks noGrp="1" noChangeArrowheads="1"/>
          </p:cNvSpPr>
          <p:nvPr>
            <p:ph type="subTitle" idx="1"/>
          </p:nvPr>
        </p:nvSpPr>
        <p:spPr>
          <a:xfrm>
            <a:off x="1143000" y="3886200"/>
            <a:ext cx="7010400" cy="1752600"/>
          </a:xfrm>
        </p:spPr>
        <p:txBody>
          <a:bodyPr/>
          <a:lstStyle/>
          <a:p>
            <a:r>
              <a:rPr lang="en-US" altLang="en-US" i="1"/>
              <a:t>When did we see you hungry or thirsty and did not provide for you …?</a:t>
            </a:r>
          </a:p>
        </p:txBody>
      </p:sp>
      <p:sp>
        <p:nvSpPr>
          <p:cNvPr id="119812" name="Text Box 4"/>
          <p:cNvSpPr txBox="1">
            <a:spLocks noChangeArrowheads="1"/>
          </p:cNvSpPr>
          <p:nvPr/>
        </p:nvSpPr>
        <p:spPr bwMode="auto">
          <a:xfrm>
            <a:off x="1279525" y="1649413"/>
            <a:ext cx="64770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a:solidFill>
                  <a:srgbClr val="CBD028"/>
                </a:solidFill>
                <a:effectLst>
                  <a:outerShdw blurRad="38100" dist="38100" dir="2700000" algn="tl">
                    <a:srgbClr val="000000"/>
                  </a:outerShdw>
                </a:effectLst>
                <a:latin typeface="Papyrus" charset="0"/>
              </a:rPr>
              <a:t>I was hungry and you gave me nothing to eat.</a:t>
            </a:r>
          </a:p>
          <a:p>
            <a:pPr eaLnBrk="0" fontAlgn="base" hangingPunct="0">
              <a:spcBef>
                <a:spcPct val="0"/>
              </a:spcBef>
              <a:spcAft>
                <a:spcPct val="0"/>
              </a:spcAft>
            </a:pPr>
            <a:r>
              <a:rPr lang="en-US" altLang="en-US" sz="2400" b="1">
                <a:solidFill>
                  <a:srgbClr val="CBD028"/>
                </a:solidFill>
                <a:effectLst>
                  <a:outerShdw blurRad="38100" dist="38100" dir="2700000" algn="tl">
                    <a:srgbClr val="000000"/>
                  </a:outerShdw>
                </a:effectLst>
                <a:latin typeface="Papyrus" charset="0"/>
              </a:rPr>
              <a:t>I was thirsty and you gave me nothing to drink. </a:t>
            </a:r>
          </a:p>
        </p:txBody>
      </p:sp>
    </p:spTree>
    <p:extLst>
      <p:ext uri="{BB962C8B-B14F-4D97-AF65-F5344CB8AC3E}">
        <p14:creationId xmlns:p14="http://schemas.microsoft.com/office/powerpoint/2010/main" val="23741698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strips(upRight)">
                                      <p:cBhvr>
                                        <p:cTn id="7" dur="5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 bomb2.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5059" name="Text Box 3"/>
          <p:cNvSpPr txBox="1">
            <a:spLocks noChangeArrowheads="1"/>
          </p:cNvSpPr>
          <p:nvPr/>
        </p:nvSpPr>
        <p:spPr bwMode="auto">
          <a:xfrm>
            <a:off x="2362200" y="381000"/>
            <a:ext cx="362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a:solidFill>
                  <a:srgbClr val="F1E82D"/>
                </a:solidFill>
                <a:effectLst>
                  <a:outerShdw blurRad="38100" dist="38100" dir="2700000" algn="tl">
                    <a:srgbClr val="000000"/>
                  </a:outerShdw>
                </a:effectLst>
                <a:latin typeface="Times"/>
              </a:rPr>
              <a:t>Second World War 1939-45</a:t>
            </a:r>
          </a:p>
        </p:txBody>
      </p:sp>
    </p:spTree>
    <p:extLst>
      <p:ext uri="{BB962C8B-B14F-4D97-AF65-F5344CB8AC3E}">
        <p14:creationId xmlns:p14="http://schemas.microsoft.com/office/powerpoint/2010/main" val="2670036593"/>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Input-intensive agriculture is characterised by:</a:t>
            </a:r>
          </a:p>
        </p:txBody>
      </p:sp>
      <p:sp>
        <p:nvSpPr>
          <p:cNvPr id="46083" name="Rectangle 3"/>
          <p:cNvSpPr>
            <a:spLocks noGrp="1" noChangeArrowheads="1"/>
          </p:cNvSpPr>
          <p:nvPr>
            <p:ph type="body" idx="1"/>
          </p:nvPr>
        </p:nvSpPr>
        <p:spPr>
          <a:xfrm>
            <a:off x="457200" y="1828800"/>
            <a:ext cx="8229600" cy="4530725"/>
          </a:xfrm>
        </p:spPr>
        <p:txBody>
          <a:bodyPr/>
          <a:lstStyle/>
          <a:p>
            <a:r>
              <a:rPr lang="en-US" altLang="en-US"/>
              <a:t>Fertilisers </a:t>
            </a:r>
          </a:p>
          <a:p>
            <a:r>
              <a:rPr lang="en-US" altLang="en-US"/>
              <a:t>Herbicides </a:t>
            </a:r>
          </a:p>
          <a:p>
            <a:r>
              <a:rPr lang="en-US" altLang="en-US"/>
              <a:t>Pesticides</a:t>
            </a:r>
          </a:p>
          <a:p>
            <a:r>
              <a:rPr lang="en-US" altLang="en-US"/>
              <a:t>Ever-increasing mechanisation</a:t>
            </a:r>
          </a:p>
          <a:p>
            <a:r>
              <a:rPr lang="en-US" altLang="en-US" i="1"/>
              <a:t>ALL DEPENDENT ON WHAT?</a:t>
            </a:r>
            <a:endParaRPr lang="en-US" altLang="en-US"/>
          </a:p>
          <a:p>
            <a:endParaRPr lang="en-US" altLang="en-US"/>
          </a:p>
        </p:txBody>
      </p:sp>
    </p:spTree>
    <p:extLst>
      <p:ext uri="{BB962C8B-B14F-4D97-AF65-F5344CB8AC3E}">
        <p14:creationId xmlns:p14="http://schemas.microsoft.com/office/powerpoint/2010/main" val="19615897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left)">
                                      <p:cBhvr>
                                        <p:cTn id="2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0;Picture 8.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685800"/>
            <a:ext cx="8226425" cy="5530850"/>
          </a:xfrm>
        </p:spPr>
      </p:pic>
      <p:sp>
        <p:nvSpPr>
          <p:cNvPr id="47107" name="Text Box 3"/>
          <p:cNvSpPr txBox="1">
            <a:spLocks noChangeArrowheads="1"/>
          </p:cNvSpPr>
          <p:nvPr/>
        </p:nvSpPr>
        <p:spPr bwMode="auto">
          <a:xfrm>
            <a:off x="304800" y="0"/>
            <a:ext cx="9040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3200">
                <a:solidFill>
                  <a:srgbClr val="000799"/>
                </a:solidFill>
                <a:latin typeface="Times"/>
              </a:rPr>
              <a:t>Commercial agriculture is entirely dependent on oil</a:t>
            </a:r>
          </a:p>
        </p:txBody>
      </p:sp>
    </p:spTree>
    <p:extLst>
      <p:ext uri="{BB962C8B-B14F-4D97-AF65-F5344CB8AC3E}">
        <p14:creationId xmlns:p14="http://schemas.microsoft.com/office/powerpoint/2010/main" val="4181874831"/>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0;Picture 2.pn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50863" y="277813"/>
            <a:ext cx="8040687" cy="5853112"/>
          </a:xfrm>
        </p:spPr>
      </p:pic>
    </p:spTree>
    <p:extLst>
      <p:ext uri="{BB962C8B-B14F-4D97-AF65-F5344CB8AC3E}">
        <p14:creationId xmlns:p14="http://schemas.microsoft.com/office/powerpoint/2010/main" val="3803277276"/>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1600200"/>
            <a:ext cx="7696200" cy="1828800"/>
          </a:xfrm>
        </p:spPr>
        <p:txBody>
          <a:bodyPr/>
          <a:lstStyle/>
          <a:p>
            <a:r>
              <a:rPr lang="en-US" altLang="en-US" sz="7200" i="1">
                <a:solidFill>
                  <a:schemeClr val="folHlink"/>
                </a:solidFill>
              </a:rPr>
              <a:t>How will we feed the world?</a:t>
            </a:r>
            <a:r>
              <a:rPr lang="en-US" altLang="en-US" sz="7200">
                <a:solidFill>
                  <a:schemeClr val="folHlink"/>
                </a:solidFill>
              </a:rPr>
              <a:t> </a:t>
            </a:r>
            <a:endParaRPr lang="en-US" altLang="en-US"/>
          </a:p>
        </p:txBody>
      </p:sp>
    </p:spTree>
    <p:extLst>
      <p:ext uri="{BB962C8B-B14F-4D97-AF65-F5344CB8AC3E}">
        <p14:creationId xmlns:p14="http://schemas.microsoft.com/office/powerpoint/2010/main" val="300153348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ns.Till8.jpg                                                 00034891Macintosh HD                   BB9E88D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9219" name="Text Box 3"/>
          <p:cNvSpPr txBox="1">
            <a:spLocks noChangeArrowheads="1"/>
          </p:cNvSpPr>
          <p:nvPr/>
        </p:nvSpPr>
        <p:spPr bwMode="auto">
          <a:xfrm>
            <a:off x="1584325" y="517525"/>
            <a:ext cx="451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sz="2400">
              <a:solidFill>
                <a:srgbClr val="005B02"/>
              </a:solidFill>
              <a:latin typeface="Times"/>
            </a:endParaRPr>
          </a:p>
        </p:txBody>
      </p:sp>
      <p:sp>
        <p:nvSpPr>
          <p:cNvPr id="9220" name="Text Box 4"/>
          <p:cNvSpPr txBox="1">
            <a:spLocks noChangeArrowheads="1"/>
          </p:cNvSpPr>
          <p:nvPr/>
        </p:nvSpPr>
        <p:spPr bwMode="auto">
          <a:xfrm>
            <a:off x="762000" y="0"/>
            <a:ext cx="5578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3200">
                <a:solidFill>
                  <a:srgbClr val="6D6FC7"/>
                </a:solidFill>
                <a:effectLst>
                  <a:outerShdw blurRad="38100" dist="38100" dir="2700000" algn="tl">
                    <a:srgbClr val="000000"/>
                  </a:outerShdw>
                </a:effectLst>
                <a:latin typeface="Times"/>
              </a:rPr>
              <a:t>Agriculture and Food:</a:t>
            </a:r>
          </a:p>
          <a:p>
            <a:pPr eaLnBrk="0" fontAlgn="base" hangingPunct="0">
              <a:spcBef>
                <a:spcPct val="0"/>
              </a:spcBef>
              <a:spcAft>
                <a:spcPct val="0"/>
              </a:spcAft>
            </a:pPr>
            <a:r>
              <a:rPr lang="en-US" altLang="en-US" sz="3200">
                <a:solidFill>
                  <a:srgbClr val="6D6FC7"/>
                </a:solidFill>
                <a:effectLst>
                  <a:outerShdw blurRad="38100" dist="38100" dir="2700000" algn="tl">
                    <a:srgbClr val="000000"/>
                  </a:outerShdw>
                </a:effectLst>
                <a:latin typeface="Times"/>
              </a:rPr>
              <a:t>feeding the 9 billion of the future</a:t>
            </a:r>
            <a:endParaRPr lang="en-US" altLang="en-US" sz="3200">
              <a:solidFill>
                <a:srgbClr val="6D6FC7"/>
              </a:solidFill>
              <a:latin typeface="Times"/>
            </a:endParaRPr>
          </a:p>
        </p:txBody>
      </p:sp>
    </p:spTree>
    <p:extLst>
      <p:ext uri="{BB962C8B-B14F-4D97-AF65-F5344CB8AC3E}">
        <p14:creationId xmlns:p14="http://schemas.microsoft.com/office/powerpoint/2010/main" val="567376273"/>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challenge</a:t>
            </a:r>
          </a:p>
        </p:txBody>
      </p:sp>
      <p:sp>
        <p:nvSpPr>
          <p:cNvPr id="11267" name="Rectangle 3"/>
          <p:cNvSpPr>
            <a:spLocks noGrp="1" noChangeArrowheads="1"/>
          </p:cNvSpPr>
          <p:nvPr>
            <p:ph type="body" idx="1"/>
          </p:nvPr>
        </p:nvSpPr>
        <p:spPr/>
        <p:txBody>
          <a:bodyPr/>
          <a:lstStyle/>
          <a:p>
            <a:pPr>
              <a:lnSpc>
                <a:spcPct val="90000"/>
              </a:lnSpc>
            </a:pPr>
            <a:r>
              <a:rPr lang="en-US" altLang="en-US">
                <a:latin typeface="Bodoni SvtyTwo ITC TT-Book" charset="0"/>
              </a:rPr>
              <a:t>Today there are 7 billion people</a:t>
            </a:r>
          </a:p>
          <a:p>
            <a:pPr>
              <a:lnSpc>
                <a:spcPct val="90000"/>
              </a:lnSpc>
            </a:pPr>
            <a:r>
              <a:rPr lang="en-US" altLang="en-US">
                <a:latin typeface="Bodoni SvtyTwo ITC TT-Book" charset="0"/>
              </a:rPr>
              <a:t>A billion people go to bed every night hungry </a:t>
            </a:r>
          </a:p>
          <a:p>
            <a:pPr>
              <a:lnSpc>
                <a:spcPct val="90000"/>
              </a:lnSpc>
            </a:pPr>
            <a:r>
              <a:rPr lang="en-US" altLang="en-US">
                <a:latin typeface="Bodoni SvtyTwo ITC TT-Book" charset="0"/>
              </a:rPr>
              <a:t>2.2 million children under 5 died from malnutrition in 2005</a:t>
            </a:r>
          </a:p>
          <a:p>
            <a:pPr>
              <a:lnSpc>
                <a:spcPct val="90000"/>
              </a:lnSpc>
            </a:pPr>
            <a:r>
              <a:rPr lang="en-US" altLang="en-US">
                <a:latin typeface="Bodoni SvtyTwo ITC TT-Book" charset="0"/>
              </a:rPr>
              <a:t>40 million children are blinded through vitamin A deficiency </a:t>
            </a:r>
          </a:p>
          <a:p>
            <a:pPr>
              <a:lnSpc>
                <a:spcPct val="90000"/>
              </a:lnSpc>
            </a:pPr>
            <a:r>
              <a:rPr lang="en-US" altLang="en-US">
                <a:latin typeface="Bodoni SvtyTwo ITC TT-Book" charset="0"/>
              </a:rPr>
              <a:t>By 2050 there will be 9 billion people</a:t>
            </a:r>
          </a:p>
          <a:p>
            <a:pPr>
              <a:lnSpc>
                <a:spcPct val="90000"/>
              </a:lnSpc>
            </a:pPr>
            <a:r>
              <a:rPr lang="en-US" altLang="en-US" i="1">
                <a:latin typeface="Bodoni SvtyTwo ITC TT-Book" charset="0"/>
              </a:rPr>
              <a:t>HOW WILL WE FEED THEM? </a:t>
            </a:r>
          </a:p>
          <a:p>
            <a:pPr>
              <a:lnSpc>
                <a:spcPct val="90000"/>
              </a:lnSpc>
            </a:pPr>
            <a:endParaRPr lang="en-US" altLang="en-US" sz="2400">
              <a:solidFill>
                <a:srgbClr val="FCDC2D"/>
              </a:solidFill>
              <a:latin typeface="Bodoni SvtyTwo ITC TT-Book" charset="0"/>
            </a:endParaRPr>
          </a:p>
        </p:txBody>
      </p:sp>
    </p:spTree>
    <p:extLst>
      <p:ext uri="{BB962C8B-B14F-4D97-AF65-F5344CB8AC3E}">
        <p14:creationId xmlns:p14="http://schemas.microsoft.com/office/powerpoint/2010/main" val="289914822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Looking for solutions</a:t>
            </a:r>
          </a:p>
        </p:txBody>
      </p:sp>
      <p:sp>
        <p:nvSpPr>
          <p:cNvPr id="12291" name="Rectangle 3"/>
          <p:cNvSpPr>
            <a:spLocks noGrp="1" noChangeArrowheads="1"/>
          </p:cNvSpPr>
          <p:nvPr>
            <p:ph type="body" idx="1"/>
          </p:nvPr>
        </p:nvSpPr>
        <p:spPr/>
        <p:txBody>
          <a:bodyPr/>
          <a:lstStyle/>
          <a:p>
            <a:r>
              <a:rPr lang="en-US" altLang="en-US"/>
              <a:t>Cultivate more land?</a:t>
            </a:r>
          </a:p>
          <a:p>
            <a:r>
              <a:rPr lang="en-US" altLang="en-US"/>
              <a:t>There is no more land. </a:t>
            </a:r>
          </a:p>
          <a:p>
            <a:r>
              <a:rPr lang="en-US" altLang="en-US"/>
              <a:t>40% of what is farmed is already degraded. </a:t>
            </a:r>
          </a:p>
          <a:p>
            <a:r>
              <a:rPr lang="en-US" altLang="en-US"/>
              <a:t>Sea level rise will drown more farmed land.</a:t>
            </a:r>
          </a:p>
          <a:p>
            <a:r>
              <a:rPr lang="en-US" altLang="en-US"/>
              <a:t>There </a:t>
            </a:r>
            <a:r>
              <a:rPr lang="en-US" altLang="en-US">
                <a:solidFill>
                  <a:srgbClr val="F2C000"/>
                </a:solidFill>
              </a:rPr>
              <a:t>is</a:t>
            </a:r>
            <a:r>
              <a:rPr lang="en-US" altLang="en-US"/>
              <a:t> enough land, but the output per hectare needs to increase dramatically. </a:t>
            </a:r>
          </a:p>
        </p:txBody>
      </p:sp>
    </p:spTree>
    <p:extLst>
      <p:ext uri="{BB962C8B-B14F-4D97-AF65-F5344CB8AC3E}">
        <p14:creationId xmlns:p14="http://schemas.microsoft.com/office/powerpoint/2010/main" val="23773158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theme/theme1.xml><?xml version="1.0" encoding="utf-8"?>
<a:theme xmlns:a="http://schemas.openxmlformats.org/drawingml/2006/main" name="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alance">
  <a:themeElements>
    <a:clrScheme name="">
      <a:dk1>
        <a:srgbClr val="F1E82D"/>
      </a:dk1>
      <a:lt1>
        <a:srgbClr val="DAFDCD"/>
      </a:lt1>
      <a:dk2>
        <a:srgbClr val="FFFF99"/>
      </a:dk2>
      <a:lt2>
        <a:srgbClr val="005A58"/>
      </a:lt2>
      <a:accent1>
        <a:srgbClr val="00403E"/>
      </a:accent1>
      <a:accent2>
        <a:srgbClr val="6D6FC7"/>
      </a:accent2>
      <a:accent3>
        <a:srgbClr val="EAFEE3"/>
      </a:accent3>
      <a:accent4>
        <a:srgbClr val="CEC625"/>
      </a:accent4>
      <a:accent5>
        <a:srgbClr val="AAAFAF"/>
      </a:accent5>
      <a:accent6>
        <a:srgbClr val="6264B4"/>
      </a:accent6>
      <a:hlink>
        <a:srgbClr val="00FFFF"/>
      </a:hlink>
      <a:folHlink>
        <a:srgbClr val="00FF00"/>
      </a:folHlink>
    </a:clrScheme>
    <a:fontScheme name="Bala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Balance 1">
        <a:dk1>
          <a:srgbClr val="663300"/>
        </a:dk1>
        <a:lt1>
          <a:srgbClr val="FFFFFF"/>
        </a:lt1>
        <a:dk2>
          <a:srgbClr val="996600"/>
        </a:dk2>
        <a:lt2>
          <a:srgbClr val="DBBD71"/>
        </a:lt2>
        <a:accent1>
          <a:srgbClr val="3C2800"/>
        </a:accent1>
        <a:accent2>
          <a:srgbClr val="808000"/>
        </a:accent2>
        <a:accent3>
          <a:srgbClr val="CAB8AA"/>
        </a:accent3>
        <a:accent4>
          <a:srgbClr val="DADADA"/>
        </a:accent4>
        <a:accent5>
          <a:srgbClr val="AFACAA"/>
        </a:accent5>
        <a:accent6>
          <a:srgbClr val="737300"/>
        </a:accent6>
        <a:hlink>
          <a:srgbClr val="FF9900"/>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400000"/>
        </a:accent1>
        <a:accent2>
          <a:srgbClr val="BE7960"/>
        </a:accent2>
        <a:accent3>
          <a:srgbClr val="C0AAAA"/>
        </a:accent3>
        <a:accent4>
          <a:srgbClr val="DADADA"/>
        </a:accent4>
        <a:accent5>
          <a:srgbClr val="AFAA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00403E"/>
        </a:accent1>
        <a:accent2>
          <a:srgbClr val="6D6FC7"/>
        </a:accent2>
        <a:accent3>
          <a:srgbClr val="AABBBA"/>
        </a:accent3>
        <a:accent4>
          <a:srgbClr val="DADADA"/>
        </a:accent4>
        <a:accent5>
          <a:srgbClr val="AAAFAF"/>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TotalTime>
  <Words>663</Words>
  <Application>Microsoft Office PowerPoint</Application>
  <PresentationFormat>On-screen Show (4:3)</PresentationFormat>
  <Paragraphs>122</Paragraphs>
  <Slides>42</Slides>
  <Notes>1</Notes>
  <HiddenSlides>0</HiddenSlides>
  <MMClips>0</MMClips>
  <ScaleCrop>false</ScaleCrop>
  <HeadingPairs>
    <vt:vector size="6" baseType="variant">
      <vt:variant>
        <vt:lpstr>Theme</vt:lpstr>
      </vt:variant>
      <vt:variant>
        <vt:i4>42</vt:i4>
      </vt:variant>
      <vt:variant>
        <vt:lpstr>Embedded OLE Servers</vt:lpstr>
      </vt:variant>
      <vt:variant>
        <vt:i4>1</vt:i4>
      </vt:variant>
      <vt:variant>
        <vt:lpstr>Slide Titles</vt:lpstr>
      </vt:variant>
      <vt:variant>
        <vt:i4>42</vt:i4>
      </vt:variant>
    </vt:vector>
  </HeadingPairs>
  <TitlesOfParts>
    <vt:vector size="85" baseType="lpstr">
      <vt:lpstr>Balance</vt:lpstr>
      <vt:lpstr>1_Balance</vt:lpstr>
      <vt:lpstr>2_Balance</vt:lpstr>
      <vt:lpstr>3_Balance</vt:lpstr>
      <vt:lpstr>4_Balance</vt:lpstr>
      <vt:lpstr>5_Balance</vt:lpstr>
      <vt:lpstr>6_Balance</vt:lpstr>
      <vt:lpstr>7_Balance</vt:lpstr>
      <vt:lpstr>8_Balance</vt:lpstr>
      <vt:lpstr>9_Balance</vt:lpstr>
      <vt:lpstr>10_Balance</vt:lpstr>
      <vt:lpstr>11_Balance</vt:lpstr>
      <vt:lpstr>12_Balance</vt:lpstr>
      <vt:lpstr>13_Balance</vt:lpstr>
      <vt:lpstr>14_Balance</vt:lpstr>
      <vt:lpstr>15_Balance</vt:lpstr>
      <vt:lpstr>16_Balance</vt:lpstr>
      <vt:lpstr>17_Balance</vt:lpstr>
      <vt:lpstr>18_Balance</vt:lpstr>
      <vt:lpstr>19_Balance</vt:lpstr>
      <vt:lpstr>20_Balance</vt:lpstr>
      <vt:lpstr>21_Balance</vt:lpstr>
      <vt:lpstr>22_Balance</vt:lpstr>
      <vt:lpstr>23_Balance</vt:lpstr>
      <vt:lpstr>24_Balance</vt:lpstr>
      <vt:lpstr>25_Balance</vt:lpstr>
      <vt:lpstr>26_Balance</vt:lpstr>
      <vt:lpstr>27_Balance</vt:lpstr>
      <vt:lpstr>28_Balance</vt:lpstr>
      <vt:lpstr>29_Balance</vt:lpstr>
      <vt:lpstr>30_Balance</vt:lpstr>
      <vt:lpstr>31_Balance</vt:lpstr>
      <vt:lpstr>32_Balance</vt:lpstr>
      <vt:lpstr>33_Balance</vt:lpstr>
      <vt:lpstr>34_Balance</vt:lpstr>
      <vt:lpstr>35_Balance</vt:lpstr>
      <vt:lpstr>36_Balance</vt:lpstr>
      <vt:lpstr>37_Balance</vt:lpstr>
      <vt:lpstr>38_Balance</vt:lpstr>
      <vt:lpstr>39_Balance</vt:lpstr>
      <vt:lpstr>40_Balance</vt:lpstr>
      <vt:lpstr>41_Balance</vt:lpstr>
      <vt:lpstr>Microsoft Word Document</vt:lpstr>
      <vt:lpstr>Why it is so important to embrace the new creation spirituality</vt:lpstr>
      <vt:lpstr>In my lifetime … </vt:lpstr>
      <vt:lpstr>PowerPoint Presentation</vt:lpstr>
      <vt:lpstr>PowerPoint Presentation</vt:lpstr>
      <vt:lpstr>PowerPoint Presentation</vt:lpstr>
      <vt:lpstr>How will we feed the world? </vt:lpstr>
      <vt:lpstr>PowerPoint Presentation</vt:lpstr>
      <vt:lpstr>The challenge</vt:lpstr>
      <vt:lpstr>Looking for solutions</vt:lpstr>
      <vt:lpstr>PowerPoint Presentation</vt:lpstr>
      <vt:lpstr>PowerPoint Presentation</vt:lpstr>
      <vt:lpstr>PowerPoint Presentation</vt:lpstr>
      <vt:lpstr>PowerPoint Presentation</vt:lpstr>
      <vt:lpstr>PowerPoint Presentation</vt:lpstr>
      <vt:lpstr>PowerPoint Presentation</vt:lpstr>
      <vt:lpstr>The traditional three-course rotation</vt:lpstr>
      <vt:lpstr>The traditional three-course rotation</vt:lpstr>
      <vt:lpstr>PowerPoint Presentation</vt:lpstr>
      <vt:lpstr>Flemish rotation, 17th century </vt:lpstr>
      <vt:lpstr>PowerPoint Presentation</vt:lpstr>
      <vt:lpstr>PowerPoint Presentation</vt:lpstr>
      <vt:lpstr>So what happened? – a short history lesson</vt:lpstr>
      <vt:lpstr>PowerPoint Presentation</vt:lpstr>
      <vt:lpstr>BIG mistake!</vt:lpstr>
      <vt:lpstr>Taking short cuts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birth of modern intensive agriculture</vt:lpstr>
      <vt:lpstr>PowerPoint Presentation</vt:lpstr>
      <vt:lpstr>PowerPoint Presentation</vt:lpstr>
      <vt:lpstr>PowerPoint Presentation</vt:lpstr>
      <vt:lpstr>Input-intensive agriculture is characterised by: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it is so important to embrace the new creation spirituality</dc:title>
  <dc:creator>Anna Maloney</dc:creator>
  <cp:lastModifiedBy>Anna Maloney</cp:lastModifiedBy>
  <cp:revision>2</cp:revision>
  <dcterms:created xsi:type="dcterms:W3CDTF">2015-09-15T08:45:07Z</dcterms:created>
  <dcterms:modified xsi:type="dcterms:W3CDTF">2015-09-15T09:00:31Z</dcterms:modified>
</cp:coreProperties>
</file>