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28"/>
  </p:notesMasterIdLst>
  <p:sldIdLst>
    <p:sldId id="256" r:id="rId2"/>
    <p:sldId id="257" r:id="rId3"/>
    <p:sldId id="305" r:id="rId4"/>
    <p:sldId id="302" r:id="rId5"/>
    <p:sldId id="258" r:id="rId6"/>
    <p:sldId id="259" r:id="rId7"/>
    <p:sldId id="260" r:id="rId8"/>
    <p:sldId id="300" r:id="rId9"/>
    <p:sldId id="289" r:id="rId10"/>
    <p:sldId id="261" r:id="rId11"/>
    <p:sldId id="264" r:id="rId12"/>
    <p:sldId id="262" r:id="rId13"/>
    <p:sldId id="266" r:id="rId14"/>
    <p:sldId id="265" r:id="rId15"/>
    <p:sldId id="263" r:id="rId16"/>
    <p:sldId id="268" r:id="rId17"/>
    <p:sldId id="267" r:id="rId18"/>
    <p:sldId id="270" r:id="rId19"/>
    <p:sldId id="276" r:id="rId20"/>
    <p:sldId id="288" r:id="rId21"/>
    <p:sldId id="278" r:id="rId22"/>
    <p:sldId id="279" r:id="rId23"/>
    <p:sldId id="280" r:id="rId24"/>
    <p:sldId id="281" r:id="rId25"/>
    <p:sldId id="284" r:id="rId26"/>
    <p:sldId id="298"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72" autoAdjust="0"/>
  </p:normalViewPr>
  <p:slideViewPr>
    <p:cSldViewPr snapToGrid="0" snapToObjects="1">
      <p:cViewPr>
        <p:scale>
          <a:sx n="66" d="100"/>
          <a:sy n="66" d="100"/>
        </p:scale>
        <p:origin x="-2094"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2F88201-327A-4797-AB74-ADDB739BFD5C}" type="datetimeFigureOut">
              <a:rPr lang="en-US"/>
              <a:pPr/>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noProof="0" smtClean="0"/>
              <a:t>Click to edit Master text styles</a:t>
            </a:r>
          </a:p>
          <a:p>
            <a:pPr lvl="1"/>
            <a:r>
              <a:rPr lang="ga-IE" noProof="0" smtClean="0"/>
              <a:t>Second level</a:t>
            </a:r>
          </a:p>
          <a:p>
            <a:pPr lvl="2"/>
            <a:r>
              <a:rPr lang="ga-IE" noProof="0" smtClean="0"/>
              <a:t>Third level</a:t>
            </a:r>
          </a:p>
          <a:p>
            <a:pPr lvl="3"/>
            <a:r>
              <a:rPr lang="ga-IE" noProof="0" smtClean="0"/>
              <a:t>Fourth level</a:t>
            </a:r>
          </a:p>
          <a:p>
            <a:pPr lvl="4"/>
            <a:r>
              <a:rPr lang="ga-IE"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B188798-B22B-448D-87B4-8442B9A496AF}"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Important</a:t>
            </a:r>
            <a:r>
              <a:rPr lang="en-IE" baseline="0" dirty="0" smtClean="0"/>
              <a:t> to point out that there are others: EU Directive on Preventing and Combating Trafficking in Human Beings, 2011</a:t>
            </a:r>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As defined by the UN </a:t>
            </a:r>
            <a:r>
              <a:rPr lang="en-IE" sz="1200" b="0" i="0" dirty="0" smtClean="0"/>
              <a:t>Protocol to Prevent, Suppress and Punish Trafficking in Persons, especially Women and Children, Palermo  2000. These three elements are necessary for human trafficking to occur. In the case of children, the MEANS is not necessary;</a:t>
            </a:r>
            <a:r>
              <a:rPr lang="en-IE" sz="1200" b="0" i="0" baseline="0" dirty="0" smtClean="0"/>
              <a:t> children cannot consent to their own exploitation. A child in prostitution is </a:t>
            </a:r>
            <a:r>
              <a:rPr lang="en-IE" sz="1200" b="1" i="0" baseline="0" dirty="0" smtClean="0"/>
              <a:t>always </a:t>
            </a:r>
            <a:r>
              <a:rPr lang="en-IE" sz="1200" b="0" i="0" baseline="0" dirty="0" smtClean="0"/>
              <a:t>a case of human trafficking.</a:t>
            </a:r>
            <a:endParaRPr lang="en-IE" b="0" i="0"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Push and Pull factors </a:t>
            </a:r>
          </a:p>
          <a:p>
            <a:endParaRPr lang="en-IE" b="1" dirty="0" smtClean="0"/>
          </a:p>
          <a:p>
            <a:r>
              <a:rPr lang="en-IE" b="1" dirty="0" smtClean="0"/>
              <a:t>Push: </a:t>
            </a:r>
            <a:r>
              <a:rPr lang="en-IE" dirty="0" smtClean="0"/>
              <a:t>Poverty (drives victims but also perpetrators – trafficking is highly lucrative), Inequality (in gender attitudes),</a:t>
            </a:r>
            <a:r>
              <a:rPr lang="en-IE" baseline="0" dirty="0" smtClean="0"/>
              <a:t> Violence (domestic/civil), Prior sexual exploitation (former victims may be re-trafficked, their vulnerability may be increased due to traumatisation, normalisation of sexual exploitation), Lack of awareness about the prevalence of this crime and the risks of becoming a victim through deception, fraud, or grooming.</a:t>
            </a:r>
          </a:p>
          <a:p>
            <a:endParaRPr lang="en-IE" baseline="0" dirty="0" smtClean="0"/>
          </a:p>
          <a:p>
            <a:r>
              <a:rPr lang="en-IE" b="1" baseline="0" dirty="0" smtClean="0"/>
              <a:t>Pull:</a:t>
            </a:r>
            <a:r>
              <a:rPr lang="en-IE" b="0" baseline="0" dirty="0" smtClean="0"/>
              <a:t> In cases of trafficking from poorer to richer countries there can be a perceived opportunity to make a lot of money and improve your quality of life.</a:t>
            </a:r>
            <a:endParaRPr lang="en-IE" b="1"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Top 3 illegal trades – arms, drugs, humans. Accounts vary as to the</a:t>
            </a:r>
            <a:r>
              <a:rPr lang="en-IE" baseline="0" dirty="0" smtClean="0"/>
              <a:t> exact order. </a:t>
            </a:r>
          </a:p>
          <a:p>
            <a:endParaRPr lang="en-IE" baseline="0" dirty="0" smtClean="0"/>
          </a:p>
          <a:p>
            <a:r>
              <a:rPr lang="en-IE" baseline="0" dirty="0" smtClean="0"/>
              <a:t>One of the reasons it’s the fastest growing illegal trade is because, unlike drugs or arms, traffickers can make money selling their victims over and over again.</a:t>
            </a:r>
          </a:p>
          <a:p>
            <a:endParaRPr lang="en-IE" baseline="0" dirty="0" smtClean="0"/>
          </a:p>
          <a:p>
            <a:r>
              <a:rPr lang="en-IE" baseline="0" dirty="0" smtClean="0"/>
              <a:t>US TIP Report 2014 – Ireland a source, transit and destination country. </a:t>
            </a:r>
          </a:p>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These are the most vulnerable groups</a:t>
            </a:r>
            <a:r>
              <a:rPr lang="en-IE" baseline="0" dirty="0" smtClean="0"/>
              <a:t> but it’s i</a:t>
            </a:r>
            <a:r>
              <a:rPr lang="en-IE" dirty="0" smtClean="0"/>
              <a:t>mportant</a:t>
            </a:r>
            <a:r>
              <a:rPr lang="en-IE" baseline="0" dirty="0" smtClean="0"/>
              <a:t> to remember that trafficking can happen to ANYONE of any </a:t>
            </a:r>
            <a:r>
              <a:rPr lang="en-IE" sz="1200" dirty="0" smtClean="0"/>
              <a:t>gender, age, nationality, race, socio-economic background</a:t>
            </a:r>
            <a:r>
              <a:rPr lang="en-IE" baseline="0" dirty="0" smtClean="0"/>
              <a:t>.</a:t>
            </a:r>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ndara" pitchFamily="34" charset="0"/>
              </a:rPr>
              <a:t>Names have been changed to protect identity</a:t>
            </a:r>
          </a:p>
          <a:p>
            <a:endParaRPr lang="en-IE" dirty="0"/>
          </a:p>
        </p:txBody>
      </p:sp>
      <p:sp>
        <p:nvSpPr>
          <p:cNvPr id="4" name="Slide Number Placeholder 3"/>
          <p:cNvSpPr>
            <a:spLocks noGrp="1"/>
          </p:cNvSpPr>
          <p:nvPr>
            <p:ph type="sldNum" sz="quarter" idx="10"/>
          </p:nvPr>
        </p:nvSpPr>
        <p:spPr/>
        <p:txBody>
          <a:bodyPr/>
          <a:lstStyle/>
          <a:p>
            <a:fld id="{DB188798-B22B-448D-87B4-8442B9A496A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Sources:</a:t>
            </a:r>
          </a:p>
          <a:p>
            <a:r>
              <a:rPr lang="en-IE" dirty="0" smtClean="0"/>
              <a:t>Stat. 1: UN</a:t>
            </a:r>
            <a:r>
              <a:rPr lang="en-IE" baseline="0" dirty="0" smtClean="0"/>
              <a:t> Office of Drugs and Crime, Global Report on TIP, 2012</a:t>
            </a:r>
          </a:p>
          <a:p>
            <a:r>
              <a:rPr lang="en-IE" baseline="0" dirty="0" smtClean="0"/>
              <a:t>Stat. 2: EUROPOL Trafficking in Human Beings in EU, 2011</a:t>
            </a:r>
            <a:r>
              <a:rPr lang="en-IE" dirty="0" smtClean="0"/>
              <a:t> </a:t>
            </a:r>
          </a:p>
          <a:p>
            <a:r>
              <a:rPr lang="en-IE" dirty="0" smtClean="0">
                <a:solidFill>
                  <a:schemeClr val="tx1"/>
                </a:solidFill>
              </a:rPr>
              <a:t>Stat. 3 &amp; 4: StopTraffick.ie</a:t>
            </a:r>
            <a:r>
              <a:rPr lang="en-IE" baseline="0" dirty="0" smtClean="0">
                <a:solidFill>
                  <a:schemeClr val="tx1"/>
                </a:solidFill>
              </a:rPr>
              <a:t> Learning Toolkit (still tracking down original source for this!)</a:t>
            </a:r>
            <a:endParaRPr lang="en-IE" dirty="0">
              <a:solidFill>
                <a:schemeClr val="tx1"/>
              </a:solidFill>
            </a:endParaRPr>
          </a:p>
        </p:txBody>
      </p:sp>
      <p:sp>
        <p:nvSpPr>
          <p:cNvPr id="4" name="Slide Number Placeholder 3"/>
          <p:cNvSpPr>
            <a:spLocks noGrp="1"/>
          </p:cNvSpPr>
          <p:nvPr>
            <p:ph type="sldNum" sz="quarter" idx="10"/>
          </p:nvPr>
        </p:nvSpPr>
        <p:spPr/>
        <p:txBody>
          <a:bodyPr/>
          <a:lstStyle/>
          <a:p>
            <a:fld id="{DB188798-B22B-448D-87B4-8442B9A496AF}"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GB" smtClean="0">
                <a:latin typeface="Arial" pitchFamily="34" charset="0"/>
                <a:ea typeface="ＭＳ Ｐゴシック" pitchFamily="34" charset="-128"/>
              </a:rPr>
              <a:t>Presentation on Human Trafficking</a:t>
            </a:r>
          </a:p>
        </p:txBody>
      </p:sp>
      <p:sp>
        <p:nvSpPr>
          <p:cNvPr id="30722" name="Rectangle 3"/>
          <p:cNvSpPr>
            <a:spLocks noGrp="1" noChangeArrowheads="1"/>
          </p:cNvSpPr>
          <p:nvPr>
            <p:ph type="dt" sz="quarter" idx="1"/>
          </p:nvPr>
        </p:nvSpPr>
        <p:spPr bwMode="auto">
          <a:noFill/>
          <a:ln>
            <a:miter lim="800000"/>
            <a:headEnd/>
            <a:tailEnd/>
          </a:ln>
        </p:spPr>
        <p:txBody>
          <a:bodyPr/>
          <a:lstStyle/>
          <a:p>
            <a:r>
              <a:rPr lang="en-GB">
                <a:latin typeface="Arial" pitchFamily="34" charset="0"/>
              </a:rPr>
              <a:t>10th December 2009</a:t>
            </a:r>
          </a:p>
        </p:txBody>
      </p:sp>
      <p:sp>
        <p:nvSpPr>
          <p:cNvPr id="307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latin typeface="Arial" pitchFamily="34" charset="0"/>
                <a:ea typeface="ＭＳ Ｐゴシック" pitchFamily="34" charset="-128"/>
              </a:rPr>
              <a:t>APT (Act to Prevent Trafficking)</a:t>
            </a:r>
          </a:p>
        </p:txBody>
      </p:sp>
      <p:sp>
        <p:nvSpPr>
          <p:cNvPr id="30724" name="Rectangle 7"/>
          <p:cNvSpPr>
            <a:spLocks noGrp="1" noChangeArrowheads="1"/>
          </p:cNvSpPr>
          <p:nvPr>
            <p:ph type="sldNum" sz="quarter" idx="5"/>
          </p:nvPr>
        </p:nvSpPr>
        <p:spPr bwMode="auto">
          <a:noFill/>
          <a:ln>
            <a:miter lim="800000"/>
            <a:headEnd/>
            <a:tailEnd/>
          </a:ln>
        </p:spPr>
        <p:txBody>
          <a:bodyPr/>
          <a:lstStyle/>
          <a:p>
            <a:fld id="{89FB1708-1954-408C-A327-D1810220B5FC}" type="slidenum">
              <a:rPr lang="en-US">
                <a:latin typeface="Arial" pitchFamily="34" charset="0"/>
              </a:rPr>
              <a:pPr/>
              <a:t>18</a:t>
            </a:fld>
            <a:endParaRPr lang="en-US">
              <a:latin typeface="Arial" pitchFamily="34" charset="0"/>
            </a:endParaRPr>
          </a:p>
        </p:txBody>
      </p:sp>
      <p:sp>
        <p:nvSpPr>
          <p:cNvPr id="307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8165A9-00C7-4B18-9E94-DC61F357D137}" type="slidenum">
              <a:rPr lang="en-US" sz="1200"/>
              <a:pPr algn="r"/>
              <a:t>18</a:t>
            </a:fld>
            <a:endParaRPr lang="en-US" sz="1200"/>
          </a:p>
        </p:txBody>
      </p:sp>
      <p:sp>
        <p:nvSpPr>
          <p:cNvPr id="30726" name="Rectangle 3"/>
          <p:cNvSpPr>
            <a:spLocks noGrp="1" noChangeArrowheads="1"/>
          </p:cNvSpPr>
          <p:nvPr>
            <p:ph type="body" idx="1"/>
          </p:nvPr>
        </p:nvSpPr>
        <p:spPr bwMode="auto">
          <a:xfrm>
            <a:off x="357188" y="4214813"/>
            <a:ext cx="6072187" cy="4643437"/>
          </a:xfrm>
          <a:noFill/>
        </p:spPr>
        <p:txBody>
          <a:bodyPr wrap="square" numCol="1" anchor="t" anchorCtr="0" compatLnSpc="1">
            <a:prstTxWarp prst="textNoShape">
              <a:avLst/>
            </a:prstTxWarp>
          </a:bodyPr>
          <a:lstStyle/>
          <a:p>
            <a:pPr eaLnBrk="1" hangingPunct="1">
              <a:spcBef>
                <a:spcPct val="0"/>
              </a:spcBef>
            </a:pPr>
            <a:endParaRPr lang="en-GB" dirty="0" smtClean="0">
              <a:ea typeface="ＭＳ Ｐゴシック" pitchFamily="34" charset="-128"/>
            </a:endParaRPr>
          </a:p>
          <a:p>
            <a:pPr eaLnBrk="1" hangingPunct="1">
              <a:spcBef>
                <a:spcPct val="0"/>
              </a:spcBef>
            </a:pPr>
            <a:r>
              <a:rPr lang="en-GB" b="1" dirty="0" smtClean="0">
                <a:solidFill>
                  <a:srgbClr val="FF0000"/>
                </a:solidFill>
                <a:ea typeface="ＭＳ Ｐゴシック" pitchFamily="34" charset="-128"/>
              </a:rPr>
              <a:t>Some countries of Origin : VERY HIGH LEVELS </a:t>
            </a:r>
            <a:r>
              <a:rPr lang="en-GB" dirty="0" smtClean="0">
                <a:solidFill>
                  <a:srgbClr val="FF0000"/>
                </a:solidFill>
                <a:ea typeface="ＭＳ Ｐゴシック" pitchFamily="34" charset="-128"/>
              </a:rPr>
              <a:t>=</a:t>
            </a:r>
            <a:r>
              <a:rPr lang="en-GB" dirty="0" smtClean="0">
                <a:ea typeface="ＭＳ Ｐゴシック" pitchFamily="34" charset="-128"/>
              </a:rPr>
              <a:t> </a:t>
            </a:r>
            <a:r>
              <a:rPr lang="en-GB" dirty="0" smtClean="0">
                <a:solidFill>
                  <a:srgbClr val="FF0000"/>
                </a:solidFill>
                <a:ea typeface="ＭＳ Ｐゴシック" pitchFamily="34" charset="-128"/>
              </a:rPr>
              <a:t>Belarus, Moldova, Russia, Ukraine, Albania, Bulgaria, Lithuania, Romania, China, Thailand, Nigeria.</a:t>
            </a:r>
          </a:p>
          <a:p>
            <a:pPr eaLnBrk="1" hangingPunct="1">
              <a:spcBef>
                <a:spcPct val="0"/>
              </a:spcBef>
            </a:pPr>
            <a:endParaRPr lang="en-GB" sz="300" dirty="0" smtClean="0">
              <a:solidFill>
                <a:srgbClr val="FF0000"/>
              </a:solidFill>
              <a:ea typeface="ＭＳ Ｐゴシック" pitchFamily="34" charset="-128"/>
            </a:endParaRPr>
          </a:p>
          <a:p>
            <a:pPr eaLnBrk="1" hangingPunct="1">
              <a:spcBef>
                <a:spcPct val="0"/>
              </a:spcBef>
            </a:pPr>
            <a:endParaRPr lang="en-GB" sz="300" dirty="0" smtClean="0">
              <a:solidFill>
                <a:srgbClr val="FF0000"/>
              </a:solidFill>
              <a:ea typeface="ＭＳ Ｐゴシック" pitchFamily="34" charset="-128"/>
            </a:endParaRPr>
          </a:p>
          <a:p>
            <a:pPr eaLnBrk="1" hangingPunct="1">
              <a:spcBef>
                <a:spcPct val="0"/>
              </a:spcBef>
            </a:pPr>
            <a:r>
              <a:rPr lang="en-GB" dirty="0" smtClean="0">
                <a:ea typeface="ＭＳ Ｐゴシック" pitchFamily="34" charset="-128"/>
              </a:rPr>
              <a:t>Bangladesh, India, Nepal, Pakistan, Latvia, Burma, Cambodia, Morocco, Colombia, Mexico, Brazil, Vietnam.</a:t>
            </a:r>
          </a:p>
          <a:p>
            <a:pPr eaLnBrk="1" hangingPunct="1">
              <a:spcBef>
                <a:spcPct val="0"/>
              </a:spcBef>
            </a:pPr>
            <a:endParaRPr lang="en-GB" dirty="0" smtClean="0">
              <a:ea typeface="ＭＳ Ｐゴシック" pitchFamily="34" charset="-128"/>
            </a:endParaRPr>
          </a:p>
          <a:p>
            <a:pPr eaLnBrk="1" hangingPunct="1">
              <a:spcBef>
                <a:spcPct val="0"/>
              </a:spcBef>
            </a:pPr>
            <a:r>
              <a:rPr lang="en-GB" b="1" dirty="0" smtClean="0">
                <a:solidFill>
                  <a:srgbClr val="FF0000"/>
                </a:solidFill>
                <a:ea typeface="ＭＳ Ｐゴシック" pitchFamily="34" charset="-128"/>
              </a:rPr>
              <a:t>Some countries of TRANSIT : VERY HIGH LEVELS </a:t>
            </a:r>
            <a:r>
              <a:rPr lang="en-GB" dirty="0" smtClean="0">
                <a:solidFill>
                  <a:srgbClr val="FF0000"/>
                </a:solidFill>
                <a:ea typeface="ＭＳ Ｐゴシック" pitchFamily="34" charset="-128"/>
              </a:rPr>
              <a:t>= Albania, Bulgaria, Hungary, Poland, Italy, Thailand.</a:t>
            </a:r>
          </a:p>
          <a:p>
            <a:pPr eaLnBrk="1" hangingPunct="1">
              <a:spcBef>
                <a:spcPct val="0"/>
              </a:spcBef>
            </a:pPr>
            <a:endParaRPr lang="en-GB" dirty="0" smtClean="0">
              <a:solidFill>
                <a:srgbClr val="FF0000"/>
              </a:solidFill>
              <a:ea typeface="ＭＳ Ｐゴシック" pitchFamily="34" charset="-128"/>
            </a:endParaRPr>
          </a:p>
          <a:p>
            <a:pPr eaLnBrk="1" hangingPunct="1">
              <a:spcBef>
                <a:spcPct val="0"/>
              </a:spcBef>
            </a:pPr>
            <a:r>
              <a:rPr lang="en-GB" dirty="0" smtClean="0">
                <a:ea typeface="ＭＳ Ｐゴシック" pitchFamily="34" charset="-128"/>
              </a:rPr>
              <a:t>Bosnia – Herzegovina, Czech Republic, Kosovo, Yugoslavia, Macedonia, Romania, Serbia, Montenegro, Slovakia, Ukraine, Burma, Turkey, Belgium, France, Germany, Greece.</a:t>
            </a:r>
          </a:p>
          <a:p>
            <a:pPr eaLnBrk="1" hangingPunct="1">
              <a:spcBef>
                <a:spcPct val="0"/>
              </a:spcBef>
            </a:pPr>
            <a:endParaRPr lang="en-GB" dirty="0" smtClean="0">
              <a:ea typeface="ＭＳ Ｐゴシック" pitchFamily="34" charset="-128"/>
            </a:endParaRPr>
          </a:p>
          <a:p>
            <a:pPr eaLnBrk="1" hangingPunct="1">
              <a:spcBef>
                <a:spcPct val="0"/>
              </a:spcBef>
            </a:pPr>
            <a:r>
              <a:rPr lang="en-GB" b="1" dirty="0" smtClean="0">
                <a:solidFill>
                  <a:srgbClr val="FF0000"/>
                </a:solidFill>
                <a:ea typeface="ＭＳ Ｐゴシック" pitchFamily="34" charset="-128"/>
              </a:rPr>
              <a:t>Some countries of DESTINATION : VERY HIGH LEVELS</a:t>
            </a:r>
            <a:r>
              <a:rPr lang="en-GB" dirty="0" smtClean="0">
                <a:solidFill>
                  <a:srgbClr val="FF0000"/>
                </a:solidFill>
                <a:ea typeface="ＭＳ Ｐゴシック" pitchFamily="34" charset="-128"/>
              </a:rPr>
              <a:t>= Belgium, Germany, Greece, Italy, Netherlands, Israel, Turkey, Japan, Thailand, US.</a:t>
            </a:r>
          </a:p>
          <a:p>
            <a:pPr eaLnBrk="1" hangingPunct="1">
              <a:spcBef>
                <a:spcPct val="0"/>
              </a:spcBef>
            </a:pPr>
            <a:endParaRPr lang="en-GB" sz="1100" dirty="0" smtClean="0">
              <a:solidFill>
                <a:srgbClr val="FF0000"/>
              </a:solidFill>
              <a:ea typeface="ＭＳ Ｐゴシック" pitchFamily="34" charset="-128"/>
            </a:endParaRPr>
          </a:p>
          <a:p>
            <a:pPr eaLnBrk="1" hangingPunct="1">
              <a:spcBef>
                <a:spcPct val="0"/>
              </a:spcBef>
            </a:pPr>
            <a:r>
              <a:rPr lang="en-GB" dirty="0" smtClean="0">
                <a:ea typeface="ＭＳ Ｐゴシック" pitchFamily="34" charset="-128"/>
              </a:rPr>
              <a:t>UK, Ireland, Australia, Canada, India, Pakistan, Saudi Arabia, Kosovo, Poland, China, Taiwan, UAE, France, Spain, Switzerland, Bosnia, Austria, Denmark, Czech Republic, Cambodia.</a:t>
            </a:r>
          </a:p>
        </p:txBody>
      </p:sp>
      <p:sp>
        <p:nvSpPr>
          <p:cNvPr id="5" name="Left Arrow 4"/>
          <p:cNvSpPr/>
          <p:nvPr/>
        </p:nvSpPr>
        <p:spPr>
          <a:xfrm>
            <a:off x="2708275" y="4211638"/>
            <a:ext cx="12858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8" name="Left-Right Arrow 5"/>
          <p:cNvSpPr>
            <a:spLocks noChangeArrowheads="1"/>
          </p:cNvSpPr>
          <p:nvPr/>
        </p:nvSpPr>
        <p:spPr bwMode="auto">
          <a:xfrm flipV="1">
            <a:off x="2708275" y="5364163"/>
            <a:ext cx="1428750" cy="285750"/>
          </a:xfrm>
          <a:prstGeom prst="leftRightArrow">
            <a:avLst>
              <a:gd name="adj1" fmla="val 50000"/>
              <a:gd name="adj2" fmla="val 50000"/>
            </a:avLst>
          </a:prstGeom>
          <a:solidFill>
            <a:schemeClr val="accent1"/>
          </a:solidFill>
          <a:ln w="25400">
            <a:solidFill>
              <a:srgbClr val="89A4A7"/>
            </a:solidFill>
            <a:miter lim="800000"/>
            <a:headEnd/>
            <a:tailEnd/>
          </a:ln>
        </p:spPr>
        <p:txBody>
          <a:bodyPr rot="10800000" anchor="ctr"/>
          <a:lstStyle/>
          <a:p>
            <a:pPr algn="ctr"/>
            <a:endParaRPr lang="en-US">
              <a:solidFill>
                <a:srgbClr val="FFFFFF"/>
              </a:solidFill>
              <a:latin typeface="Calibri" pitchFamily="34" charset="0"/>
            </a:endParaRPr>
          </a:p>
        </p:txBody>
      </p:sp>
      <p:sp>
        <p:nvSpPr>
          <p:cNvPr id="7" name="Left Arrow 6"/>
          <p:cNvSpPr/>
          <p:nvPr/>
        </p:nvSpPr>
        <p:spPr>
          <a:xfrm>
            <a:off x="2708275" y="6804025"/>
            <a:ext cx="1357313"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7"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8"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9"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fld id="{6F40F5AF-95CB-4563-99A1-731692000D8B}" type="datetimeFigureOut">
              <a:rPr lang="en-US"/>
              <a:pPr/>
              <a:t>11/17/2014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73B581BE-B298-455E-B73B-CE12582C818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DDC108-F210-4079-B703-A220B56F4F28}" type="datetimeFigureOut">
              <a:rPr lang="en-US"/>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3DC589-6755-4254-BAA5-93CCC01E37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7"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8"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9"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fld id="{CA7F9C16-2AFB-48FD-B467-154C82EC1B4F}" type="datetimeFigureOut">
              <a:rPr lang="en-US"/>
              <a:pPr/>
              <a:t>11/17/2014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fld id="{1AAB8631-F91E-41EE-87C4-22BB952F8B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fld id="{115581AF-14C3-4F92-B9FE-408494067D8E}" type="datetimeFigureOut">
              <a:rPr lang="en-US"/>
              <a:pPr/>
              <a:t>11/17/2014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6297FC-3166-41BC-A34C-1B201E7F6B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51C68C9F-CB14-469D-8436-34AC1A41B485}" type="datetimeFigureOut">
              <a:rPr lang="en-US"/>
              <a:pPr/>
              <a:t>11/17/2014</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3136A23C-BF21-4886-A607-78C467061F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7FE2381-BDE2-47F5-881F-EA7B7A69F647}" type="datetimeFigureOut">
              <a:rPr lang="en-US"/>
              <a:pPr/>
              <a:t>11/17/2014</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F012006F-4D9D-4A3B-91EB-941581B6BF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011710FF-7A40-4702-B054-F794D1F30E9A}" type="datetimeFigureOut">
              <a:rPr lang="en-US"/>
              <a:pPr/>
              <a:t>11/17/2014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6F167C6-8F66-48A7-BDC3-939B2743A3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17479D3-2EF8-43E7-A780-F35AC1A8AFEC}" type="datetimeFigureOut">
              <a:rPr lang="en-US"/>
              <a:pPr/>
              <a:t>11/17/2014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78751B-BFF0-4372-95C1-45E3843F95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5"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6"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7"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9" name="Date Placeholder 1"/>
          <p:cNvSpPr>
            <a:spLocks noGrp="1"/>
          </p:cNvSpPr>
          <p:nvPr>
            <p:ph type="dt" sz="half" idx="10"/>
          </p:nvPr>
        </p:nvSpPr>
        <p:spPr/>
        <p:txBody>
          <a:bodyPr/>
          <a:lstStyle>
            <a:lvl1pPr>
              <a:defRPr/>
            </a:lvl1pPr>
          </a:lstStyle>
          <a:p>
            <a:fld id="{93A6F3C7-B0CA-4BE3-ADA5-DAF266FCAA65}" type="datetimeFigureOut">
              <a:rPr lang="en-US"/>
              <a:pPr/>
              <a:t>11/17/2014</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fld id="{A8BFBBA1-385B-4869-96D1-9E7515A434C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8" name="Freeform 18"/>
            <p:cNvSpPr>
              <a:spLocks/>
            </p:cNvSpPr>
            <p:nvPr/>
          </p:nvSpPr>
          <p:spPr bwMode="hidden">
            <a:xfrm>
              <a:off x="-308538" y="4318998"/>
              <a:ext cx="8280254" cy="1208906"/>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9" name="Freeform 22"/>
            <p:cNvSpPr>
              <a:spLocks/>
            </p:cNvSpPr>
            <p:nvPr/>
          </p:nvSpPr>
          <p:spPr bwMode="hidden">
            <a:xfrm>
              <a:off x="4014" y="4334786"/>
              <a:ext cx="8164231" cy="1102902"/>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10" name="Freeform 26"/>
            <p:cNvSpPr>
              <a:spLocks/>
            </p:cNvSpPr>
            <p:nvPr/>
          </p:nvSpPr>
          <p:spPr bwMode="hidden">
            <a:xfrm>
              <a:off x="4157164" y="4316742"/>
              <a:ext cx="4939265" cy="926979"/>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fld id="{43E7A94F-9AC5-4017-BBD0-2648460A47F8}" type="datetimeFigureOut">
              <a:rPr lang="en-US"/>
              <a:pPr/>
              <a:t>11/17/2014</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D22629FF-4648-4BDF-BCDD-648A9C869DB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8" name="Freeform 18"/>
            <p:cNvSpPr>
              <a:spLocks/>
            </p:cNvSpPr>
            <p:nvPr/>
          </p:nvSpPr>
          <p:spPr bwMode="hidden">
            <a:xfrm>
              <a:off x="-308538" y="4319027"/>
              <a:ext cx="8280254" cy="1208092"/>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9" name="Freeform 22"/>
            <p:cNvSpPr>
              <a:spLocks/>
            </p:cNvSpPr>
            <p:nvPr/>
          </p:nvSpPr>
          <p:spPr bwMode="hidden">
            <a:xfrm>
              <a:off x="4014" y="4334834"/>
              <a:ext cx="8164231"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10" name="Freeform 26"/>
            <p:cNvSpPr>
              <a:spLocks/>
            </p:cNvSpPr>
            <p:nvPr/>
          </p:nvSpPr>
          <p:spPr bwMode="hidden">
            <a:xfrm>
              <a:off x="4157164" y="4316769"/>
              <a:ext cx="4939265"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11"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fld id="{545B1469-40AD-413F-AA13-8116E167C32D}" type="datetimeFigureOut">
              <a:rPr lang="en-US"/>
              <a:pPr/>
              <a:t>11/17/2014</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fld id="{A8F6EE1D-CF44-4D83-8487-65FD5DC979E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IE"/>
            </a:p>
          </p:txBody>
        </p:sp>
        <p:sp>
          <p:nvSpPr>
            <p:cNvPr id="1034" name="Freeform 18"/>
            <p:cNvSpPr>
              <a:spLocks/>
            </p:cNvSpPr>
            <p:nvPr/>
          </p:nvSpPr>
          <p:spPr bwMode="hidden">
            <a:xfrm>
              <a:off x="-308667" y="4319028"/>
              <a:ext cx="8279020" cy="1208091"/>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IE"/>
            </a:p>
          </p:txBody>
        </p:sp>
        <p:sp>
          <p:nvSpPr>
            <p:cNvPr id="1035" name="Freeform 22"/>
            <p:cNvSpPr>
              <a:spLocks/>
            </p:cNvSpPr>
            <p:nvPr/>
          </p:nvSpPr>
          <p:spPr bwMode="hidden">
            <a:xfrm>
              <a:off x="4286" y="4334834"/>
              <a:ext cx="8165219" cy="110196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IE"/>
            </a:p>
          </p:txBody>
        </p:sp>
        <p:sp>
          <p:nvSpPr>
            <p:cNvPr id="1036" name="Freeform 26"/>
            <p:cNvSpPr>
              <a:spLocks/>
            </p:cNvSpPr>
            <p:nvPr/>
          </p:nvSpPr>
          <p:spPr bwMode="hidden">
            <a:xfrm>
              <a:off x="4155651" y="4316769"/>
              <a:ext cx="4940859" cy="925827"/>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IE"/>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IE"/>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2"/>
                </a:solidFill>
                <a:latin typeface="Candara" pitchFamily="34" charset="0"/>
              </a:defRPr>
            </a:lvl1pPr>
          </a:lstStyle>
          <a:p>
            <a:fld id="{1E6C28AF-3D0C-4FCD-88CE-28C7230803CE}" type="datetimeFigureOut">
              <a:rPr lang="en-US"/>
              <a:pPr/>
              <a:t>11/17/2014</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Candara" pitchFamily="34" charset="0"/>
              </a:defRPr>
            </a:lvl1pPr>
          </a:lstStyle>
          <a:p>
            <a:fld id="{C29314A0-8DF3-42A1-9544-027D75A11011}" type="slidenum">
              <a:rPr lang="en-US"/>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1" r:id="rId1"/>
    <p:sldLayoutId id="2147483906" r:id="rId2"/>
    <p:sldLayoutId id="2147483912" r:id="rId3"/>
    <p:sldLayoutId id="2147483907" r:id="rId4"/>
    <p:sldLayoutId id="2147483908" r:id="rId5"/>
    <p:sldLayoutId id="2147483909" r:id="rId6"/>
    <p:sldLayoutId id="2147483913" r:id="rId7"/>
    <p:sldLayoutId id="2147483914" r:id="rId8"/>
    <p:sldLayoutId id="2147483915" r:id="rId9"/>
    <p:sldLayoutId id="2147483910" r:id="rId10"/>
    <p:sldLayoutId id="2147483916" r:id="rId11"/>
  </p:sldLayoutIdLst>
  <p:txStyles>
    <p:titleStyle>
      <a:lvl1pPr algn="ctr" rtl="0" eaLnBrk="0" fontAlgn="base" hangingPunct="0">
        <a:spcBef>
          <a:spcPct val="0"/>
        </a:spcBef>
        <a:spcAft>
          <a:spcPct val="0"/>
        </a:spcAft>
        <a:defRPr sz="4400" kern="1200">
          <a:solidFill>
            <a:srgbClr val="FFFFFF"/>
          </a:solidFill>
          <a:latin typeface="+mj-lt"/>
          <a:ea typeface="ＭＳ Ｐゴシック" charset="0"/>
          <a:cs typeface="+mj-cs"/>
        </a:defRPr>
      </a:lvl1pPr>
      <a:lvl2pPr algn="ctr" rtl="0" eaLnBrk="0" fontAlgn="base" hangingPunct="0">
        <a:spcBef>
          <a:spcPct val="0"/>
        </a:spcBef>
        <a:spcAft>
          <a:spcPct val="0"/>
        </a:spcAft>
        <a:defRPr sz="4400">
          <a:solidFill>
            <a:srgbClr val="FFFFFF"/>
          </a:solidFill>
          <a:latin typeface="Candara" pitchFamily="34" charset="0"/>
          <a:ea typeface="ＭＳ Ｐゴシック" charset="0"/>
        </a:defRPr>
      </a:lvl2pPr>
      <a:lvl3pPr algn="ctr" rtl="0" eaLnBrk="0" fontAlgn="base" hangingPunct="0">
        <a:spcBef>
          <a:spcPct val="0"/>
        </a:spcBef>
        <a:spcAft>
          <a:spcPct val="0"/>
        </a:spcAft>
        <a:defRPr sz="4400">
          <a:solidFill>
            <a:srgbClr val="FFFFFF"/>
          </a:solidFill>
          <a:latin typeface="Candara" pitchFamily="34" charset="0"/>
          <a:ea typeface="ＭＳ Ｐゴシック" charset="0"/>
        </a:defRPr>
      </a:lvl3pPr>
      <a:lvl4pPr algn="ctr" rtl="0" eaLnBrk="0" fontAlgn="base" hangingPunct="0">
        <a:spcBef>
          <a:spcPct val="0"/>
        </a:spcBef>
        <a:spcAft>
          <a:spcPct val="0"/>
        </a:spcAft>
        <a:defRPr sz="4400">
          <a:solidFill>
            <a:srgbClr val="FFFFFF"/>
          </a:solidFill>
          <a:latin typeface="Candara" pitchFamily="34" charset="0"/>
          <a:ea typeface="ＭＳ Ｐゴシック" charset="0"/>
        </a:defRPr>
      </a:lvl4pPr>
      <a:lvl5pPr algn="ctr" rtl="0" eaLnBrk="0" fontAlgn="base" hangingPunct="0">
        <a:spcBef>
          <a:spcPct val="0"/>
        </a:spcBef>
        <a:spcAft>
          <a:spcPct val="0"/>
        </a:spcAft>
        <a:defRPr sz="4400">
          <a:solidFill>
            <a:srgbClr val="FFFFFF"/>
          </a:solidFill>
          <a:latin typeface="Candara" pitchFamily="34"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ＭＳ Ｐゴシック" charset="0"/>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ＭＳ Ｐゴシック" charset="0"/>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ＭＳ Ｐゴシック" charset="0"/>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ＭＳ Ｐゴシック" charset="0"/>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ＭＳ Ｐゴシック" charset="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gaatw.net" TargetMode="External"/><Relationship Id="rId3" Type="http://schemas.openxmlformats.org/officeDocument/2006/relationships/hyperlink" Target="http://www.blueblindfold.gov.ie" TargetMode="External"/><Relationship Id="rId7" Type="http://schemas.openxmlformats.org/officeDocument/2006/relationships/hyperlink" Target="http://www.antislavery.org" TargetMode="External"/><Relationship Id="rId12"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coatnet.org" TargetMode="External"/><Relationship Id="rId11" Type="http://schemas.openxmlformats.org/officeDocument/2006/relationships/image" Target="../media/image24.jpeg"/><Relationship Id="rId5" Type="http://schemas.openxmlformats.org/officeDocument/2006/relationships/hyperlink" Target="http://www.tirzah.ie/" TargetMode="External"/><Relationship Id="rId10" Type="http://schemas.openxmlformats.org/officeDocument/2006/relationships/hyperlink" Target="http://www.renate-europe.net" TargetMode="External"/><Relationship Id="rId4" Type="http://schemas.openxmlformats.org/officeDocument/2006/relationships/hyperlink" Target="http://www.turnofftheredlight.ie" TargetMode="External"/><Relationship Id="rId9" Type="http://schemas.openxmlformats.org/officeDocument/2006/relationships/hyperlink" Target="http://www.catinternational.or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0" y="1839913"/>
            <a:ext cx="8228013" cy="1927225"/>
          </a:xfrm>
        </p:spPr>
        <p:txBody>
          <a:bodyPr/>
          <a:lstStyle/>
          <a:p>
            <a:pPr eaLnBrk="1" hangingPunct="1"/>
            <a:r>
              <a:rPr lang="en-US" b="1" dirty="0" smtClean="0">
                <a:solidFill>
                  <a:schemeClr val="tx1"/>
                </a:solidFill>
                <a:ea typeface="ＭＳ Ｐゴシック" pitchFamily="34" charset="-128"/>
              </a:rPr>
              <a:t>Trafficking in Persons</a:t>
            </a:r>
          </a:p>
        </p:txBody>
      </p:sp>
      <p:sp>
        <p:nvSpPr>
          <p:cNvPr id="14338" name="Subtitle 2"/>
          <p:cNvSpPr>
            <a:spLocks noGrp="1"/>
          </p:cNvSpPr>
          <p:nvPr>
            <p:ph type="subTitle" idx="1"/>
          </p:nvPr>
        </p:nvSpPr>
        <p:spPr>
          <a:xfrm>
            <a:off x="457200" y="4117975"/>
            <a:ext cx="8228013" cy="1066800"/>
          </a:xfrm>
        </p:spPr>
        <p:txBody>
          <a:bodyPr/>
          <a:lstStyle/>
          <a:p>
            <a:pPr eaLnBrk="1" hangingPunct="1"/>
            <a:r>
              <a:rPr lang="en-US" sz="2800" b="1" dirty="0" smtClean="0">
                <a:solidFill>
                  <a:schemeClr val="tx1"/>
                </a:solidFill>
                <a:ea typeface="ＭＳ Ｐゴシック" pitchFamily="34" charset="-128"/>
              </a:rPr>
              <a:t>APT – Act to Prevent Trafficking</a:t>
            </a:r>
          </a:p>
          <a:p>
            <a:pPr eaLnBrk="1" hangingPunct="1"/>
            <a:r>
              <a:rPr lang="en-US" sz="2800" b="1" dirty="0" smtClean="0">
                <a:solidFill>
                  <a:schemeClr val="tx1"/>
                </a:solidFill>
                <a:ea typeface="ＭＳ Ｐゴシック" pitchFamily="34" charset="-128"/>
              </a:rPr>
              <a:t>www.aptireland.org</a:t>
            </a:r>
          </a:p>
        </p:txBody>
      </p:sp>
      <p:pic>
        <p:nvPicPr>
          <p:cNvPr id="1026" name="Picture 2" descr="C:\Users\Rachel\Downloads\apt_logo.jpg"/>
          <p:cNvPicPr>
            <a:picLocks noChangeAspect="1" noChangeArrowheads="1"/>
          </p:cNvPicPr>
          <p:nvPr/>
        </p:nvPicPr>
        <p:blipFill>
          <a:blip r:embed="rId3"/>
          <a:srcRect/>
          <a:stretch>
            <a:fillRect/>
          </a:stretch>
        </p:blipFill>
        <p:spPr bwMode="auto">
          <a:xfrm>
            <a:off x="2922815" y="1197131"/>
            <a:ext cx="3338512" cy="1285564"/>
          </a:xfrm>
          <a:prstGeom prst="rect">
            <a:avLst/>
          </a:prstGeom>
          <a:noFill/>
        </p:spPr>
      </p:pic>
      <p:pic>
        <p:nvPicPr>
          <p:cNvPr id="6" name="Picture 5" descr="\\MERCY\RedirectedFolders\programmes\Desktop\fb.png"/>
          <p:cNvPicPr/>
          <p:nvPr/>
        </p:nvPicPr>
        <p:blipFill>
          <a:blip r:embed="rId4" cstate="print"/>
          <a:srcRect/>
          <a:stretch>
            <a:fillRect/>
          </a:stretch>
        </p:blipFill>
        <p:spPr bwMode="auto">
          <a:xfrm>
            <a:off x="4877130" y="6312197"/>
            <a:ext cx="430676" cy="369332"/>
          </a:xfrm>
          <a:prstGeom prst="rect">
            <a:avLst/>
          </a:prstGeom>
          <a:noFill/>
          <a:ln w="9525">
            <a:noFill/>
            <a:miter lim="800000"/>
            <a:headEnd/>
            <a:tailEnd/>
          </a:ln>
        </p:spPr>
      </p:pic>
      <p:sp>
        <p:nvSpPr>
          <p:cNvPr id="7" name="TextBox 6"/>
          <p:cNvSpPr txBox="1"/>
          <p:nvPr/>
        </p:nvSpPr>
        <p:spPr>
          <a:xfrm>
            <a:off x="5307806" y="6312197"/>
            <a:ext cx="4809899" cy="369332"/>
          </a:xfrm>
          <a:prstGeom prst="rect">
            <a:avLst/>
          </a:prstGeom>
          <a:noFill/>
        </p:spPr>
        <p:txBody>
          <a:bodyPr wrap="square" rtlCol="0">
            <a:spAutoFit/>
          </a:bodyPr>
          <a:lstStyle/>
          <a:p>
            <a:r>
              <a:rPr lang="en-IE" dirty="0" smtClean="0">
                <a:solidFill>
                  <a:schemeClr val="tx2"/>
                </a:solidFill>
                <a:latin typeface="+mn-lt"/>
              </a:rPr>
              <a:t>facebook/</a:t>
            </a:r>
            <a:r>
              <a:rPr lang="en-IE" dirty="0" err="1" smtClean="0">
                <a:solidFill>
                  <a:schemeClr val="tx2"/>
                </a:solidFill>
                <a:latin typeface="+mn-lt"/>
              </a:rPr>
              <a:t>APTacttopreventtrafficking</a:t>
            </a:r>
            <a:endParaRPr lang="en-IE" dirty="0">
              <a:solidFill>
                <a:schemeClr val="tx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371475" y="1981200"/>
            <a:ext cx="8461375" cy="3832225"/>
          </a:xfrm>
        </p:spPr>
        <p:txBody>
          <a:bodyPr/>
          <a:lstStyle/>
          <a:p>
            <a:pPr eaLnBrk="1" hangingPunct="1">
              <a:buNone/>
            </a:pPr>
            <a:r>
              <a:rPr lang="en-US" b="1" dirty="0" smtClean="0">
                <a:ea typeface="ＭＳ Ｐゴシック" pitchFamily="34" charset="-128"/>
              </a:rPr>
              <a:t>Particularly vulnerable are:</a:t>
            </a:r>
          </a:p>
          <a:p>
            <a:pPr eaLnBrk="1" hangingPunct="1">
              <a:buClr>
                <a:schemeClr val="tx2"/>
              </a:buClr>
              <a:buFont typeface="Arial" pitchFamily="34" charset="0"/>
              <a:buChar char="•"/>
            </a:pPr>
            <a:r>
              <a:rPr lang="en-US" b="1" dirty="0" smtClean="0">
                <a:ea typeface="ＭＳ Ｐゴシック" pitchFamily="34" charset="-128"/>
              </a:rPr>
              <a:t>Women and children</a:t>
            </a:r>
          </a:p>
          <a:p>
            <a:pPr eaLnBrk="1" hangingPunct="1">
              <a:buClr>
                <a:schemeClr val="tx2"/>
              </a:buClr>
              <a:buFont typeface="Arial" pitchFamily="34" charset="0"/>
              <a:buChar char="•"/>
            </a:pPr>
            <a:r>
              <a:rPr lang="en-US" b="1" dirty="0" smtClean="0">
                <a:ea typeface="ＭＳ Ｐゴシック" pitchFamily="34" charset="-128"/>
              </a:rPr>
              <a:t>People lacking money/opportunities</a:t>
            </a:r>
          </a:p>
          <a:p>
            <a:pPr eaLnBrk="1" hangingPunct="1">
              <a:buClr>
                <a:schemeClr val="tx2"/>
              </a:buClr>
              <a:buFont typeface="Arial" pitchFamily="34" charset="0"/>
              <a:buChar char="•"/>
            </a:pPr>
            <a:r>
              <a:rPr lang="en-US" b="1" dirty="0" smtClean="0">
                <a:ea typeface="ＭＳ Ｐゴシック" pitchFamily="34" charset="-128"/>
              </a:rPr>
              <a:t>People wishing to improve their lives, from all backgrounds, races, and classes</a:t>
            </a:r>
          </a:p>
          <a:p>
            <a:pPr eaLnBrk="1" hangingPunct="1">
              <a:buClr>
                <a:schemeClr val="tx2"/>
              </a:buClr>
              <a:buFont typeface="Arial" pitchFamily="34" charset="0"/>
              <a:buChar char="•"/>
            </a:pPr>
            <a:r>
              <a:rPr lang="en-US" b="1" dirty="0" smtClean="0">
                <a:ea typeface="ＭＳ Ｐゴシック" pitchFamily="34" charset="-128"/>
              </a:rPr>
              <a:t>Unskilled labourers</a:t>
            </a:r>
          </a:p>
          <a:p>
            <a:pPr eaLnBrk="1" hangingPunct="1">
              <a:buClr>
                <a:schemeClr val="tx2"/>
              </a:buClr>
              <a:buFont typeface="Arial" pitchFamily="34" charset="0"/>
              <a:buChar char="•"/>
            </a:pPr>
            <a:r>
              <a:rPr lang="en-US" b="1" dirty="0" smtClean="0">
                <a:ea typeface="ＭＳ Ｐゴシック" pitchFamily="34" charset="-128"/>
              </a:rPr>
              <a:t>Undocumented migrants</a:t>
            </a:r>
          </a:p>
          <a:p>
            <a:pPr eaLnBrk="1" hangingPunct="1">
              <a:buClr>
                <a:schemeClr val="tx2"/>
              </a:buClr>
              <a:buFont typeface="Arial" pitchFamily="34" charset="0"/>
              <a:buChar char="•"/>
            </a:pPr>
            <a:r>
              <a:rPr lang="en-US" b="1" dirty="0" smtClean="0">
                <a:ea typeface="ＭＳ Ｐゴシック" pitchFamily="34" charset="-128"/>
              </a:rPr>
              <a:t>Oppressed ethnic/cultural groups</a:t>
            </a:r>
          </a:p>
        </p:txBody>
      </p:sp>
      <p:sp>
        <p:nvSpPr>
          <p:cNvPr id="21506"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Who is trafficked?</a:t>
            </a:r>
          </a:p>
        </p:txBody>
      </p:sp>
      <p:pic>
        <p:nvPicPr>
          <p:cNvPr id="4" name="Picture 4"/>
          <p:cNvPicPr>
            <a:picLocks noChangeAspect="1" noChangeArrowheads="1"/>
          </p:cNvPicPr>
          <p:nvPr/>
        </p:nvPicPr>
        <p:blipFill>
          <a:blip r:embed="rId3" cstate="print">
            <a:lum contrast="6000"/>
          </a:blip>
          <a:srcRect t="3699" b="3847"/>
          <a:stretch>
            <a:fillRect/>
          </a:stretch>
        </p:blipFill>
        <p:spPr bwMode="auto">
          <a:xfrm>
            <a:off x="1698171" y="5491467"/>
            <a:ext cx="5499720" cy="1151297"/>
          </a:xfrm>
          <a:prstGeom prst="rect">
            <a:avLst/>
          </a:prstGeom>
          <a:ln>
            <a:noFill/>
          </a:ln>
          <a:effectLst>
            <a:softEdge rad="112500"/>
          </a:effectLst>
        </p:spPr>
      </p:pic>
      <p:pic>
        <p:nvPicPr>
          <p:cNvPr id="5" name="Picture 2" descr="C:\Users\Rachel\Downloads\apt_logo.jpg"/>
          <p:cNvPicPr>
            <a:picLocks noChangeAspect="1" noChangeArrowheads="1"/>
          </p:cNvPicPr>
          <p:nvPr/>
        </p:nvPicPr>
        <p:blipFill>
          <a:blip r:embed="rId4"/>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293688" y="2632075"/>
            <a:ext cx="7662862" cy="3267075"/>
          </a:xfrm>
        </p:spPr>
        <p:txBody>
          <a:bodyPr/>
          <a:lstStyle/>
          <a:p>
            <a:pPr marL="0" indent="0" eaLnBrk="1" hangingPunct="1">
              <a:buFont typeface="Symbol" pitchFamily="18" charset="2"/>
              <a:buNone/>
            </a:pPr>
            <a:r>
              <a:rPr lang="en-US" sz="3200" b="1" dirty="0" smtClean="0">
                <a:ea typeface="ＭＳ Ｐゴシック" pitchFamily="34" charset="-128"/>
              </a:rPr>
              <a:t>A trafficker has many faces – </a:t>
            </a:r>
          </a:p>
          <a:p>
            <a:pPr marL="0" indent="0" eaLnBrk="1" hangingPunct="1">
              <a:buFont typeface="Symbol" pitchFamily="18" charset="2"/>
              <a:buNone/>
            </a:pPr>
            <a:endParaRPr lang="en-US" sz="1200" b="1" dirty="0" smtClean="0">
              <a:ea typeface="ＭＳ Ｐゴシック" pitchFamily="34" charset="-128"/>
            </a:endParaRPr>
          </a:p>
          <a:p>
            <a:pPr marL="0" indent="0" eaLnBrk="1" hangingPunct="1">
              <a:buClr>
                <a:schemeClr val="tx2"/>
              </a:buClr>
              <a:buFont typeface="Arial" pitchFamily="34" charset="0"/>
              <a:buChar char="•"/>
            </a:pPr>
            <a:r>
              <a:rPr lang="en-US" sz="3200" dirty="0" smtClean="0">
                <a:ea typeface="ＭＳ Ｐゴシック" pitchFamily="34" charset="-128"/>
              </a:rPr>
              <a:t> Male and female</a:t>
            </a:r>
          </a:p>
          <a:p>
            <a:pPr marL="0" indent="0" eaLnBrk="1" hangingPunct="1">
              <a:buClr>
                <a:schemeClr val="tx2"/>
              </a:buClr>
              <a:buFont typeface="Arial" pitchFamily="34" charset="0"/>
              <a:buChar char="•"/>
            </a:pPr>
            <a:r>
              <a:rPr lang="en-US" sz="3200" dirty="0" smtClean="0">
                <a:ea typeface="ＭＳ Ｐゴシック" pitchFamily="34" charset="-128"/>
              </a:rPr>
              <a:t> Members of organised gangs</a:t>
            </a:r>
          </a:p>
          <a:p>
            <a:pPr marL="0" indent="0" eaLnBrk="1" hangingPunct="1">
              <a:buClr>
                <a:schemeClr val="tx2"/>
              </a:buClr>
              <a:buFont typeface="Arial" pitchFamily="34" charset="0"/>
              <a:buChar char="•"/>
            </a:pPr>
            <a:r>
              <a:rPr lang="en-US" sz="3200" dirty="0" smtClean="0">
                <a:ea typeface="ＭＳ Ｐゴシック" pitchFamily="34" charset="-128"/>
              </a:rPr>
              <a:t> Boyfriends</a:t>
            </a:r>
          </a:p>
          <a:p>
            <a:pPr marL="0" indent="0" eaLnBrk="1" hangingPunct="1">
              <a:buClr>
                <a:schemeClr val="tx2"/>
              </a:buClr>
              <a:buFont typeface="Arial" pitchFamily="34" charset="0"/>
              <a:buChar char="•"/>
            </a:pPr>
            <a:r>
              <a:rPr lang="en-US" sz="3200" dirty="0" smtClean="0">
                <a:ea typeface="ＭＳ Ｐゴシック" pitchFamily="34" charset="-128"/>
              </a:rPr>
              <a:t> Family and friends</a:t>
            </a:r>
          </a:p>
          <a:p>
            <a:pPr marL="0" indent="0" algn="ctr" eaLnBrk="1" hangingPunct="1">
              <a:buFont typeface="Symbol" pitchFamily="18" charset="2"/>
              <a:buNone/>
            </a:pPr>
            <a:endParaRPr lang="en-US" b="1" dirty="0" smtClean="0">
              <a:solidFill>
                <a:srgbClr val="3366FF"/>
              </a:solidFill>
              <a:ea typeface="ＭＳ Ｐゴシック" pitchFamily="34" charset="-128"/>
            </a:endParaRPr>
          </a:p>
        </p:txBody>
      </p:sp>
      <p:sp>
        <p:nvSpPr>
          <p:cNvPr id="23554"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Who are the traffickers?</a:t>
            </a:r>
          </a:p>
        </p:txBody>
      </p:sp>
      <p:pic>
        <p:nvPicPr>
          <p:cNvPr id="4" name="Picture 6"/>
          <p:cNvPicPr>
            <a:picLocks noChangeAspect="1" noChangeArrowheads="1"/>
          </p:cNvPicPr>
          <p:nvPr/>
        </p:nvPicPr>
        <p:blipFill>
          <a:blip r:embed="rId2">
            <a:extLst/>
          </a:blip>
          <a:srcRect/>
          <a:stretch>
            <a:fillRect/>
          </a:stretch>
        </p:blipFill>
        <p:spPr bwMode="auto">
          <a:xfrm>
            <a:off x="7271866" y="1982788"/>
            <a:ext cx="1368425" cy="1708150"/>
          </a:xfrm>
          <a:prstGeom prst="rect">
            <a:avLst/>
          </a:prstGeom>
          <a:ln>
            <a:noFill/>
          </a:ln>
          <a:effectLst>
            <a:softEdge rad="112500"/>
          </a:effectLst>
          <a:extLst/>
        </p:spPr>
      </p:pic>
      <p:pic>
        <p:nvPicPr>
          <p:cNvPr id="6" name="Picture 7"/>
          <p:cNvPicPr>
            <a:picLocks noChangeAspect="1" noChangeArrowheads="1"/>
          </p:cNvPicPr>
          <p:nvPr/>
        </p:nvPicPr>
        <p:blipFill>
          <a:blip r:embed="rId3">
            <a:extLst/>
          </a:blip>
          <a:srcRect/>
          <a:stretch>
            <a:fillRect/>
          </a:stretch>
        </p:blipFill>
        <p:spPr bwMode="auto">
          <a:xfrm>
            <a:off x="5178895" y="4526580"/>
            <a:ext cx="1998515" cy="1329921"/>
          </a:xfrm>
          <a:prstGeom prst="rect">
            <a:avLst/>
          </a:prstGeom>
          <a:ln>
            <a:noFill/>
          </a:ln>
          <a:effectLst>
            <a:softEdge rad="112500"/>
          </a:effectLst>
          <a:extLst/>
        </p:spPr>
      </p:pic>
      <p:pic>
        <p:nvPicPr>
          <p:cNvPr id="7" name="Picture 8"/>
          <p:cNvPicPr>
            <a:picLocks noChangeAspect="1" noChangeArrowheads="1"/>
          </p:cNvPicPr>
          <p:nvPr/>
        </p:nvPicPr>
        <p:blipFill>
          <a:blip r:embed="rId4">
            <a:extLst/>
          </a:blip>
          <a:srcRect/>
          <a:stretch>
            <a:fillRect/>
          </a:stretch>
        </p:blipFill>
        <p:spPr bwMode="auto">
          <a:xfrm>
            <a:off x="7177410" y="3690938"/>
            <a:ext cx="1557337" cy="2346325"/>
          </a:xfrm>
          <a:prstGeom prst="rect">
            <a:avLst/>
          </a:prstGeom>
          <a:ln>
            <a:noFill/>
          </a:ln>
          <a:effectLst>
            <a:softEdge rad="112500"/>
          </a:effectLst>
          <a:extLst/>
        </p:spPr>
      </p:pic>
      <p:pic>
        <p:nvPicPr>
          <p:cNvPr id="10" name="Picture 5"/>
          <p:cNvPicPr>
            <a:picLocks noChangeAspect="1" noChangeArrowheads="1"/>
          </p:cNvPicPr>
          <p:nvPr/>
        </p:nvPicPr>
        <p:blipFill>
          <a:blip r:embed="rId5">
            <a:extLst/>
          </a:blip>
          <a:srcRect/>
          <a:stretch>
            <a:fillRect/>
          </a:stretch>
        </p:blipFill>
        <p:spPr bwMode="auto">
          <a:xfrm>
            <a:off x="5666110" y="2446657"/>
            <a:ext cx="1511300" cy="2016125"/>
          </a:xfrm>
          <a:prstGeom prst="rect">
            <a:avLst/>
          </a:prstGeom>
          <a:ln>
            <a:noFill/>
          </a:ln>
          <a:effectLst>
            <a:softEdge rad="112500"/>
          </a:effectLst>
          <a:extLst/>
        </p:spPr>
      </p:pic>
      <p:pic>
        <p:nvPicPr>
          <p:cNvPr id="9" name="Picture 2" descr="C:\Users\Rachel\Downloads\apt_logo.jpg"/>
          <p:cNvPicPr>
            <a:picLocks noChangeAspect="1" noChangeArrowheads="1"/>
          </p:cNvPicPr>
          <p:nvPr/>
        </p:nvPicPr>
        <p:blipFill>
          <a:blip r:embed="rId6"/>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628650" y="2627086"/>
            <a:ext cx="7773988" cy="3961039"/>
          </a:xfrm>
        </p:spPr>
        <p:txBody>
          <a:bodyPr/>
          <a:lstStyle/>
          <a:p>
            <a:pPr marL="0" indent="0" eaLnBrk="1" hangingPunct="1">
              <a:buFont typeface="Symbol" pitchFamily="18" charset="2"/>
              <a:buNone/>
            </a:pPr>
            <a:r>
              <a:rPr lang="en-US" sz="3200" b="1" dirty="0" smtClean="0">
                <a:ea typeface="ＭＳ Ｐゴシック" pitchFamily="34" charset="-128"/>
              </a:rPr>
              <a:t>Traffickers recruit through –</a:t>
            </a:r>
            <a:r>
              <a:rPr lang="en-US" sz="3200" dirty="0" smtClean="0">
                <a:ea typeface="ＭＳ Ｐゴシック" pitchFamily="34" charset="-128"/>
              </a:rPr>
              <a:t> </a:t>
            </a:r>
          </a:p>
          <a:p>
            <a:pPr marL="0" indent="0" eaLnBrk="1" hangingPunct="1">
              <a:buFont typeface="Symbol" pitchFamily="18" charset="2"/>
              <a:buNone/>
            </a:pPr>
            <a:endParaRPr lang="en-US" sz="3200" dirty="0" smtClean="0">
              <a:ea typeface="ＭＳ Ｐゴシック" pitchFamily="34" charset="-128"/>
            </a:endParaRPr>
          </a:p>
          <a:p>
            <a:pPr marL="0" indent="0" eaLnBrk="1" hangingPunct="1">
              <a:buClr>
                <a:schemeClr val="tx2"/>
              </a:buClr>
              <a:buFont typeface="Arial" pitchFamily="34" charset="0"/>
              <a:buChar char="•"/>
            </a:pPr>
            <a:r>
              <a:rPr lang="en-US" sz="3200" dirty="0" smtClean="0">
                <a:ea typeface="ＭＳ Ｐゴシック" pitchFamily="34" charset="-128"/>
              </a:rPr>
              <a:t>  Fake </a:t>
            </a:r>
            <a:r>
              <a:rPr lang="en-US" sz="3200" dirty="0" smtClean="0">
                <a:ea typeface="ＭＳ Ｐゴシック" pitchFamily="34" charset="-128"/>
              </a:rPr>
              <a:t>job adverts – care work, modeling</a:t>
            </a:r>
            <a:r>
              <a:rPr lang="en-US" sz="3200" dirty="0" smtClean="0">
                <a:ea typeface="ＭＳ Ｐゴシック" pitchFamily="34" charset="-128"/>
              </a:rPr>
              <a:t>,</a:t>
            </a:r>
          </a:p>
          <a:p>
            <a:pPr marL="0" indent="0" eaLnBrk="1" hangingPunct="1">
              <a:buClr>
                <a:schemeClr val="tx2"/>
              </a:buClr>
              <a:buNone/>
            </a:pP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  dancing</a:t>
            </a:r>
            <a:r>
              <a:rPr lang="en-US" sz="3200" dirty="0" smtClean="0">
                <a:ea typeface="ＭＳ Ｐゴシック" pitchFamily="34" charset="-128"/>
              </a:rPr>
              <a:t>, hotel/bar work/study/travel</a:t>
            </a:r>
          </a:p>
          <a:p>
            <a:pPr marL="0" indent="0" eaLnBrk="1" hangingPunct="1">
              <a:buClr>
                <a:schemeClr val="tx2"/>
              </a:buClr>
              <a:buFont typeface="Arial" pitchFamily="34" charset="0"/>
              <a:buChar char="•"/>
            </a:pPr>
            <a:r>
              <a:rPr lang="en-US" sz="3200" dirty="0" smtClean="0">
                <a:ea typeface="ＭＳ Ｐゴシック" pitchFamily="34" charset="-128"/>
              </a:rPr>
              <a:t>  Casual </a:t>
            </a:r>
            <a:r>
              <a:rPr lang="en-US" sz="3200" dirty="0" smtClean="0">
                <a:ea typeface="ＭＳ Ｐゴシック" pitchFamily="34" charset="-128"/>
              </a:rPr>
              <a:t>acquaintance/</a:t>
            </a:r>
            <a:r>
              <a:rPr lang="ja-JP" altLang="en-US" sz="3200" smtClean="0">
                <a:ea typeface="ＭＳ Ｐゴシック" pitchFamily="34" charset="-128"/>
              </a:rPr>
              <a:t>‘</a:t>
            </a:r>
            <a:r>
              <a:rPr lang="en-US" altLang="ja-JP" sz="3200" dirty="0" smtClean="0">
                <a:ea typeface="ＭＳ Ｐゴシック" pitchFamily="34" charset="-128"/>
              </a:rPr>
              <a:t>friends</a:t>
            </a:r>
            <a:r>
              <a:rPr lang="ja-JP" altLang="en-US" sz="3200" smtClean="0">
                <a:ea typeface="ＭＳ Ｐゴシック" pitchFamily="34" charset="-128"/>
              </a:rPr>
              <a:t>’</a:t>
            </a:r>
            <a:endParaRPr lang="en-IE" altLang="ja-JP" sz="3200" dirty="0" smtClean="0">
              <a:ea typeface="ＭＳ Ｐゴシック" pitchFamily="34" charset="-128"/>
            </a:endParaRPr>
          </a:p>
          <a:p>
            <a:pPr marL="0" indent="0" eaLnBrk="1" hangingPunct="1">
              <a:buClr>
                <a:schemeClr val="tx2"/>
              </a:buClr>
              <a:buFont typeface="Arial" pitchFamily="34" charset="0"/>
              <a:buChar char="•"/>
            </a:pPr>
            <a:r>
              <a:rPr lang="en-IE" sz="3200" dirty="0" smtClean="0">
                <a:ea typeface="ＭＳ Ｐゴシック" pitchFamily="34" charset="-128"/>
              </a:rPr>
              <a:t>   Grooming </a:t>
            </a:r>
            <a:r>
              <a:rPr lang="en-IE" sz="3200" dirty="0" smtClean="0">
                <a:ea typeface="ＭＳ Ｐゴシック" pitchFamily="34" charset="-128"/>
              </a:rPr>
              <a:t>– often online</a:t>
            </a:r>
          </a:p>
          <a:p>
            <a:pPr marL="0" indent="0" eaLnBrk="1" hangingPunct="1"/>
            <a:endParaRPr lang="en-US" sz="3200" b="1" dirty="0" smtClean="0">
              <a:solidFill>
                <a:srgbClr val="3366FF"/>
              </a:solidFill>
              <a:ea typeface="ＭＳ Ｐゴシック" pitchFamily="34" charset="-128"/>
            </a:endParaRPr>
          </a:p>
        </p:txBody>
      </p:sp>
      <p:sp>
        <p:nvSpPr>
          <p:cNvPr id="20482"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How are persons trafficked?</a:t>
            </a:r>
          </a:p>
        </p:txBody>
      </p:sp>
      <p:pic>
        <p:nvPicPr>
          <p:cNvPr id="6" name="Picture 2" descr="C:\Users\Rachel\Downloads\apt_logo.jpg"/>
          <p:cNvPicPr>
            <a:picLocks noChangeAspect="1" noChangeArrowheads="1"/>
          </p:cNvPicPr>
          <p:nvPr/>
        </p:nvPicPr>
        <p:blipFill>
          <a:blip r:embed="rId2"/>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Extracts from profiles</a:t>
            </a:r>
          </a:p>
        </p:txBody>
      </p:sp>
      <p:sp>
        <p:nvSpPr>
          <p:cNvPr id="9" name="TextBox 8"/>
          <p:cNvSpPr txBox="1"/>
          <p:nvPr/>
        </p:nvSpPr>
        <p:spPr>
          <a:xfrm>
            <a:off x="304799" y="4441372"/>
            <a:ext cx="8592457" cy="2092881"/>
          </a:xfrm>
          <a:prstGeom prst="rect">
            <a:avLst/>
          </a:prstGeom>
          <a:noFill/>
          <a:ln>
            <a:solidFill>
              <a:schemeClr val="tx2"/>
            </a:solidFill>
          </a:ln>
        </p:spPr>
        <p:txBody>
          <a:bodyPr wrap="square" rtlCol="0">
            <a:spAutoFit/>
          </a:bodyPr>
          <a:lstStyle/>
          <a:p>
            <a:r>
              <a:rPr lang="en-US" sz="2400" b="1" dirty="0" smtClean="0">
                <a:solidFill>
                  <a:schemeClr val="tx2"/>
                </a:solidFill>
                <a:latin typeface="+mn-lt"/>
              </a:rPr>
              <a:t>Lydia</a:t>
            </a:r>
            <a:endParaRPr lang="en-IE" sz="2400" dirty="0" smtClean="0">
              <a:solidFill>
                <a:schemeClr val="tx2"/>
              </a:solidFill>
              <a:latin typeface="+mn-lt"/>
            </a:endParaRPr>
          </a:p>
          <a:p>
            <a:r>
              <a:rPr lang="en-US" sz="2200" dirty="0" smtClean="0">
                <a:solidFill>
                  <a:schemeClr val="tx2"/>
                </a:solidFill>
                <a:latin typeface="+mn-lt"/>
              </a:rPr>
              <a:t>From Poland, was chaperoned daily to a brothel in Italy and her movements were controlled. When she returned each day, her trafficker raped her in the apartment. She was subsequently brought to Ireland and forced into prostitution. </a:t>
            </a:r>
            <a:endParaRPr lang="en-IE" sz="2200" dirty="0" smtClean="0">
              <a:solidFill>
                <a:schemeClr val="tx2"/>
              </a:solidFill>
              <a:latin typeface="+mn-lt"/>
            </a:endParaRPr>
          </a:p>
          <a:p>
            <a:endParaRPr lang="en-IE" dirty="0"/>
          </a:p>
        </p:txBody>
      </p:sp>
      <p:sp>
        <p:nvSpPr>
          <p:cNvPr id="11" name="TextBox 10"/>
          <p:cNvSpPr txBox="1"/>
          <p:nvPr/>
        </p:nvSpPr>
        <p:spPr>
          <a:xfrm>
            <a:off x="319314" y="2177142"/>
            <a:ext cx="4180115" cy="2123658"/>
          </a:xfrm>
          <a:prstGeom prst="rect">
            <a:avLst/>
          </a:prstGeom>
          <a:noFill/>
          <a:ln>
            <a:solidFill>
              <a:schemeClr val="tx2"/>
            </a:solidFill>
          </a:ln>
        </p:spPr>
        <p:txBody>
          <a:bodyPr wrap="square" rtlCol="0">
            <a:spAutoFit/>
          </a:bodyPr>
          <a:lstStyle/>
          <a:p>
            <a:r>
              <a:rPr lang="en-US" sz="2200" b="1" dirty="0" smtClean="0">
                <a:solidFill>
                  <a:schemeClr val="tx2"/>
                </a:solidFill>
                <a:latin typeface="+mn-lt"/>
              </a:rPr>
              <a:t>Julia</a:t>
            </a:r>
            <a:endParaRPr lang="en-IE" sz="2200" dirty="0" smtClean="0">
              <a:solidFill>
                <a:schemeClr val="tx2"/>
              </a:solidFill>
              <a:latin typeface="+mn-lt"/>
            </a:endParaRPr>
          </a:p>
          <a:p>
            <a:r>
              <a:rPr lang="en-US" sz="2200" dirty="0" smtClean="0">
                <a:solidFill>
                  <a:schemeClr val="tx2"/>
                </a:solidFill>
                <a:latin typeface="+mn-lt"/>
              </a:rPr>
              <a:t>Aged 17, was given clothes and boots and a bag of condoms and told to do anything that clients wanted. Forced to have sex with a minimum of four men per night. </a:t>
            </a:r>
            <a:endParaRPr lang="en-IE" sz="2200" dirty="0">
              <a:solidFill>
                <a:schemeClr val="tx2"/>
              </a:solidFill>
              <a:latin typeface="+mn-lt"/>
            </a:endParaRPr>
          </a:p>
        </p:txBody>
      </p:sp>
      <p:sp>
        <p:nvSpPr>
          <p:cNvPr id="13" name="TextBox 12"/>
          <p:cNvSpPr txBox="1"/>
          <p:nvPr/>
        </p:nvSpPr>
        <p:spPr>
          <a:xfrm>
            <a:off x="4949371" y="2830286"/>
            <a:ext cx="3933372" cy="1446550"/>
          </a:xfrm>
          <a:prstGeom prst="rect">
            <a:avLst/>
          </a:prstGeom>
          <a:noFill/>
          <a:ln>
            <a:solidFill>
              <a:schemeClr val="tx2"/>
            </a:solidFill>
          </a:ln>
        </p:spPr>
        <p:txBody>
          <a:bodyPr wrap="square" rtlCol="0">
            <a:spAutoFit/>
          </a:bodyPr>
          <a:lstStyle/>
          <a:p>
            <a:r>
              <a:rPr lang="en-US" sz="2200" b="1" dirty="0" err="1" smtClean="0">
                <a:solidFill>
                  <a:schemeClr val="tx2"/>
                </a:solidFill>
                <a:latin typeface="+mn-lt"/>
              </a:rPr>
              <a:t>Kiky</a:t>
            </a:r>
            <a:r>
              <a:rPr lang="en-US" sz="2200" b="1" dirty="0" smtClean="0">
                <a:solidFill>
                  <a:schemeClr val="tx2"/>
                </a:solidFill>
                <a:latin typeface="+mn-lt"/>
              </a:rPr>
              <a:t> </a:t>
            </a:r>
            <a:endParaRPr lang="en-IE" sz="2200" dirty="0" smtClean="0">
              <a:solidFill>
                <a:schemeClr val="tx2"/>
              </a:solidFill>
              <a:latin typeface="+mn-lt"/>
            </a:endParaRPr>
          </a:p>
          <a:p>
            <a:r>
              <a:rPr lang="en-US" sz="2200" dirty="0" smtClean="0">
                <a:solidFill>
                  <a:schemeClr val="tx2"/>
                </a:solidFill>
                <a:latin typeface="+mn-lt"/>
              </a:rPr>
              <a:t>From Nigeria, was held in total captivity in a house in Ireland for two years. </a:t>
            </a:r>
            <a:endParaRPr lang="en-IE" sz="2200" dirty="0">
              <a:solidFill>
                <a:schemeClr val="tx2"/>
              </a:solidFill>
              <a:latin typeface="+mn-lt"/>
            </a:endParaRPr>
          </a:p>
        </p:txBody>
      </p:sp>
      <p:pic>
        <p:nvPicPr>
          <p:cNvPr id="14"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125413" y="2406650"/>
            <a:ext cx="6907212" cy="3636963"/>
          </a:xfrm>
        </p:spPr>
        <p:txBody>
          <a:bodyPr/>
          <a:lstStyle/>
          <a:p>
            <a:pPr eaLnBrk="1" hangingPunct="1">
              <a:buClr>
                <a:schemeClr val="tx2"/>
              </a:buClr>
              <a:buFont typeface="Arial" pitchFamily="34" charset="0"/>
              <a:buChar char="•"/>
            </a:pPr>
            <a:r>
              <a:rPr lang="en-US" sz="3200" b="1" dirty="0" smtClean="0">
                <a:ea typeface="ＭＳ Ｐゴシック" pitchFamily="34" charset="-128"/>
              </a:rPr>
              <a:t>Violence</a:t>
            </a:r>
            <a:r>
              <a:rPr lang="en-US" sz="3200" dirty="0" smtClean="0">
                <a:ea typeface="ＭＳ Ｐゴシック" pitchFamily="34" charset="-128"/>
              </a:rPr>
              <a:t> – rape and beatings </a:t>
            </a:r>
          </a:p>
          <a:p>
            <a:pPr marL="349250" lvl="1" indent="0" eaLnBrk="1" hangingPunct="1">
              <a:buClr>
                <a:schemeClr val="tx2"/>
              </a:buClr>
              <a:buNone/>
            </a:pPr>
            <a:r>
              <a:rPr lang="en-US" sz="3000" dirty="0" smtClean="0">
                <a:ea typeface="ＭＳ Ｐゴシック" pitchFamily="34" charset="-128"/>
              </a:rPr>
              <a:t>force them to comply</a:t>
            </a:r>
          </a:p>
          <a:p>
            <a:pPr eaLnBrk="1" hangingPunct="1">
              <a:buClr>
                <a:schemeClr val="tx2"/>
              </a:buClr>
              <a:buFont typeface="Arial" pitchFamily="34" charset="0"/>
              <a:buChar char="•"/>
            </a:pPr>
            <a:r>
              <a:rPr lang="en-US" sz="3200" b="1" dirty="0" smtClean="0">
                <a:ea typeface="ＭＳ Ｐゴシック" pitchFamily="34" charset="-128"/>
              </a:rPr>
              <a:t>Threats/blackmail</a:t>
            </a:r>
            <a:r>
              <a:rPr lang="en-US" sz="3200" dirty="0" smtClean="0">
                <a:ea typeface="ＭＳ Ｐゴシック" pitchFamily="34" charset="-128"/>
              </a:rPr>
              <a:t> – against their families back home</a:t>
            </a:r>
          </a:p>
          <a:p>
            <a:pPr eaLnBrk="1" hangingPunct="1">
              <a:buClr>
                <a:schemeClr val="tx2"/>
              </a:buClr>
              <a:buFont typeface="Arial" pitchFamily="34" charset="0"/>
              <a:buChar char="•"/>
            </a:pPr>
            <a:r>
              <a:rPr lang="en-US" sz="3200" b="1" dirty="0" smtClean="0">
                <a:ea typeface="ＭＳ Ｐゴシック" pitchFamily="34" charset="-128"/>
              </a:rPr>
              <a:t>Debt servitude </a:t>
            </a:r>
            <a:r>
              <a:rPr lang="en-US" sz="3200" dirty="0" smtClean="0">
                <a:ea typeface="ＭＳ Ｐゴシック" pitchFamily="34" charset="-128"/>
              </a:rPr>
              <a:t>– held in bondage and responsible to trafficker</a:t>
            </a:r>
          </a:p>
        </p:txBody>
      </p:sp>
      <p:sp>
        <p:nvSpPr>
          <p:cNvPr id="24578" name="Title 1"/>
          <p:cNvSpPr>
            <a:spLocks noGrp="1"/>
          </p:cNvSpPr>
          <p:nvPr>
            <p:ph type="title"/>
          </p:nvPr>
        </p:nvSpPr>
        <p:spPr/>
        <p:txBody>
          <a:bodyPr/>
          <a:lstStyle/>
          <a:p>
            <a:pPr eaLnBrk="1" hangingPunct="1"/>
            <a:r>
              <a:rPr lang="en-US" sz="4000" b="1" dirty="0" smtClean="0">
                <a:solidFill>
                  <a:schemeClr val="tx1"/>
                </a:solidFill>
                <a:ea typeface="ＭＳ Ｐゴシック" pitchFamily="34" charset="-128"/>
              </a:rPr>
              <a:t>Why don</a:t>
            </a:r>
            <a:r>
              <a:rPr lang="ja-JP" altLang="en-US" sz="4000" b="1" smtClean="0">
                <a:solidFill>
                  <a:schemeClr val="tx1"/>
                </a:solidFill>
                <a:ea typeface="ＭＳ Ｐゴシック" pitchFamily="34" charset="-128"/>
              </a:rPr>
              <a:t>’</a:t>
            </a:r>
            <a:r>
              <a:rPr lang="en-US" altLang="ja-JP" sz="4000" b="1" dirty="0" smtClean="0">
                <a:solidFill>
                  <a:schemeClr val="tx1"/>
                </a:solidFill>
                <a:ea typeface="ＭＳ Ｐゴシック" pitchFamily="34" charset="-128"/>
              </a:rPr>
              <a:t>t trafficked persons escape?</a:t>
            </a:r>
            <a:endParaRPr lang="en-US" sz="4000" b="1" dirty="0" smtClean="0">
              <a:solidFill>
                <a:schemeClr val="tx1"/>
              </a:solidFill>
              <a:ea typeface="ＭＳ Ｐゴシック" pitchFamily="34" charset="-128"/>
            </a:endParaRPr>
          </a:p>
        </p:txBody>
      </p:sp>
      <p:pic>
        <p:nvPicPr>
          <p:cNvPr id="4" name="Picture 4"/>
          <p:cNvPicPr>
            <a:picLocks noChangeAspect="1" noChangeArrowheads="1"/>
          </p:cNvPicPr>
          <p:nvPr/>
        </p:nvPicPr>
        <p:blipFill>
          <a:blip r:embed="rId2">
            <a:extLst/>
          </a:blip>
          <a:srcRect/>
          <a:stretch>
            <a:fillRect/>
          </a:stretch>
        </p:blipFill>
        <p:spPr>
          <a:xfrm>
            <a:off x="6407198" y="2020799"/>
            <a:ext cx="2603679" cy="2592604"/>
          </a:xfrm>
          <a:prstGeom prst="rect">
            <a:avLst/>
          </a:prstGeom>
          <a:ln>
            <a:noFill/>
          </a:ln>
          <a:effectLst>
            <a:softEdge rad="112500"/>
          </a:effectLst>
        </p:spPr>
      </p:pic>
      <p:pic>
        <p:nvPicPr>
          <p:cNvPr id="6"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Some statistics…</a:t>
            </a:r>
          </a:p>
        </p:txBody>
      </p:sp>
      <p:sp>
        <p:nvSpPr>
          <p:cNvPr id="8" name="TextBox 7"/>
          <p:cNvSpPr txBox="1"/>
          <p:nvPr/>
        </p:nvSpPr>
        <p:spPr>
          <a:xfrm>
            <a:off x="457199" y="2534049"/>
            <a:ext cx="8454572" cy="3785652"/>
          </a:xfrm>
          <a:prstGeom prst="rect">
            <a:avLst/>
          </a:prstGeom>
          <a:noFill/>
        </p:spPr>
        <p:txBody>
          <a:bodyPr wrap="square" rtlCol="0">
            <a:spAutoFit/>
          </a:bodyPr>
          <a:lstStyle/>
          <a:p>
            <a:pPr>
              <a:buFont typeface="Arial" pitchFamily="34" charset="0"/>
              <a:buChar char="•"/>
            </a:pPr>
            <a:r>
              <a:rPr lang="en-IE" sz="2000" dirty="0" smtClean="0">
                <a:latin typeface="+mn-lt"/>
              </a:rPr>
              <a:t>  </a:t>
            </a:r>
            <a:r>
              <a:rPr lang="en-IE" sz="2000" dirty="0" smtClean="0">
                <a:latin typeface="+mn-lt"/>
              </a:rPr>
              <a:t>   </a:t>
            </a:r>
            <a:r>
              <a:rPr lang="en-IE" sz="2400" b="1" dirty="0" smtClean="0">
                <a:latin typeface="+mn-lt"/>
              </a:rPr>
              <a:t>75</a:t>
            </a:r>
            <a:r>
              <a:rPr lang="en-IE" sz="2400" b="1" dirty="0" smtClean="0">
                <a:latin typeface="+mn-lt"/>
              </a:rPr>
              <a:t>% of all trafficking victims globally are women and girls </a:t>
            </a:r>
          </a:p>
          <a:p>
            <a:pPr>
              <a:buFont typeface="Arial" pitchFamily="34" charset="0"/>
              <a:buChar char="•"/>
            </a:pPr>
            <a:endParaRPr lang="en-IE" sz="2400" b="1" dirty="0" smtClean="0">
              <a:latin typeface="+mn-lt"/>
            </a:endParaRPr>
          </a:p>
          <a:p>
            <a:pPr>
              <a:buFont typeface="Arial" pitchFamily="34" charset="0"/>
              <a:buChar char="•"/>
            </a:pPr>
            <a:r>
              <a:rPr lang="en-IE" sz="2400" b="1" dirty="0" smtClean="0">
                <a:latin typeface="+mn-lt"/>
              </a:rPr>
              <a:t>  </a:t>
            </a:r>
            <a:r>
              <a:rPr lang="en-IE" sz="2400" b="1" dirty="0" smtClean="0">
                <a:latin typeface="+mn-lt"/>
              </a:rPr>
              <a:t> 76</a:t>
            </a:r>
            <a:r>
              <a:rPr lang="en-IE" sz="2400" b="1" dirty="0" smtClean="0">
                <a:latin typeface="+mn-lt"/>
              </a:rPr>
              <a:t>% </a:t>
            </a:r>
            <a:r>
              <a:rPr lang="en-IE" sz="2400" b="1" dirty="0" smtClean="0">
                <a:latin typeface="+mn-lt"/>
              </a:rPr>
              <a:t> of </a:t>
            </a:r>
            <a:r>
              <a:rPr lang="en-IE" sz="2400" b="1" dirty="0" smtClean="0">
                <a:latin typeface="+mn-lt"/>
              </a:rPr>
              <a:t>victims in Europe are trafficked for </a:t>
            </a:r>
            <a:r>
              <a:rPr lang="en-IE" sz="2400" b="1" dirty="0" smtClean="0">
                <a:latin typeface="+mn-lt"/>
              </a:rPr>
              <a:t>sexual</a:t>
            </a:r>
          </a:p>
          <a:p>
            <a:r>
              <a:rPr lang="en-IE" sz="2400" b="1" dirty="0" smtClean="0">
                <a:latin typeface="+mn-lt"/>
              </a:rPr>
              <a:t> </a:t>
            </a:r>
            <a:r>
              <a:rPr lang="en-IE" sz="2400" b="1" dirty="0" smtClean="0">
                <a:latin typeface="+mn-lt"/>
              </a:rPr>
              <a:t>         </a:t>
            </a:r>
            <a:r>
              <a:rPr lang="en-IE" sz="2400" b="1" dirty="0" smtClean="0">
                <a:latin typeface="+mn-lt"/>
              </a:rPr>
              <a:t>  exploitation </a:t>
            </a:r>
            <a:r>
              <a:rPr lang="en-IE" sz="2400" b="1" dirty="0" smtClean="0">
                <a:latin typeface="+mn-lt"/>
              </a:rPr>
              <a:t>(this figure is roughly the same for Ireland)</a:t>
            </a:r>
          </a:p>
          <a:p>
            <a:pPr>
              <a:buFont typeface="Arial" pitchFamily="34" charset="0"/>
              <a:buChar char="•"/>
            </a:pPr>
            <a:endParaRPr lang="en-IE" sz="2400" b="1" dirty="0" smtClean="0">
              <a:latin typeface="+mn-lt"/>
            </a:endParaRPr>
          </a:p>
          <a:p>
            <a:pPr>
              <a:buFont typeface="Arial" pitchFamily="34" charset="0"/>
              <a:buChar char="•"/>
            </a:pPr>
            <a:r>
              <a:rPr lang="en-IE" sz="2400" b="1" dirty="0" smtClean="0">
                <a:latin typeface="+mn-lt"/>
              </a:rPr>
              <a:t> </a:t>
            </a:r>
            <a:r>
              <a:rPr lang="en-IE" sz="2400" b="1" dirty="0" smtClean="0">
                <a:latin typeface="+mn-lt"/>
              </a:rPr>
              <a:t>   Up </a:t>
            </a:r>
            <a:r>
              <a:rPr lang="en-IE" sz="2400" b="1" dirty="0" smtClean="0">
                <a:latin typeface="+mn-lt"/>
              </a:rPr>
              <a:t>to 97% of women in indoor prostitution in Ireland </a:t>
            </a:r>
            <a:r>
              <a:rPr lang="en-IE" sz="2400" b="1" dirty="0" smtClean="0">
                <a:latin typeface="+mn-lt"/>
              </a:rPr>
              <a:t>are</a:t>
            </a:r>
          </a:p>
          <a:p>
            <a:r>
              <a:rPr lang="en-IE" sz="2400" b="1" dirty="0" smtClean="0">
                <a:latin typeface="+mn-lt"/>
              </a:rPr>
              <a:t> </a:t>
            </a:r>
            <a:r>
              <a:rPr lang="en-IE" sz="2400" b="1" dirty="0" smtClean="0">
                <a:latin typeface="+mn-lt"/>
              </a:rPr>
              <a:t>         </a:t>
            </a:r>
            <a:r>
              <a:rPr lang="en-IE" sz="2400" b="1" dirty="0" smtClean="0">
                <a:latin typeface="+mn-lt"/>
              </a:rPr>
              <a:t> </a:t>
            </a:r>
            <a:r>
              <a:rPr lang="en-IE" sz="2400" b="1" dirty="0" smtClean="0">
                <a:latin typeface="+mn-lt"/>
              </a:rPr>
              <a:t>migrant women (3-13% are Irish)</a:t>
            </a:r>
          </a:p>
          <a:p>
            <a:pPr>
              <a:buFont typeface="Arial" pitchFamily="34" charset="0"/>
              <a:buChar char="•"/>
            </a:pPr>
            <a:endParaRPr lang="en-IE" sz="2400" b="1" dirty="0" smtClean="0">
              <a:latin typeface="+mn-lt"/>
            </a:endParaRPr>
          </a:p>
          <a:p>
            <a:pPr>
              <a:buFont typeface="Arial" pitchFamily="34" charset="0"/>
              <a:buChar char="•"/>
            </a:pPr>
            <a:r>
              <a:rPr lang="en-IE" sz="2400" b="1" dirty="0" smtClean="0">
                <a:latin typeface="+mn-lt"/>
              </a:rPr>
              <a:t> </a:t>
            </a:r>
            <a:r>
              <a:rPr lang="en-IE" sz="2400" b="1" dirty="0" smtClean="0">
                <a:latin typeface="+mn-lt"/>
              </a:rPr>
              <a:t>    There </a:t>
            </a:r>
            <a:r>
              <a:rPr lang="en-IE" sz="2400" b="1" dirty="0" smtClean="0">
                <a:latin typeface="+mn-lt"/>
              </a:rPr>
              <a:t>are at least 1,000 women (and girls) in </a:t>
            </a:r>
            <a:r>
              <a:rPr lang="en-IE" sz="2400" b="1" dirty="0" smtClean="0">
                <a:latin typeface="+mn-lt"/>
              </a:rPr>
              <a:t>indoor</a:t>
            </a:r>
          </a:p>
          <a:p>
            <a:r>
              <a:rPr lang="en-IE" sz="2400" b="1" dirty="0" smtClean="0">
                <a:latin typeface="+mn-lt"/>
              </a:rPr>
              <a:t> </a:t>
            </a:r>
            <a:r>
              <a:rPr lang="en-IE" sz="2400" b="1" dirty="0" smtClean="0">
                <a:latin typeface="+mn-lt"/>
              </a:rPr>
              <a:t>          </a:t>
            </a:r>
            <a:r>
              <a:rPr lang="en-IE" sz="2400" b="1" dirty="0" smtClean="0">
                <a:latin typeface="+mn-lt"/>
              </a:rPr>
              <a:t> </a:t>
            </a:r>
            <a:r>
              <a:rPr lang="en-IE" sz="2400" b="1" dirty="0" smtClean="0">
                <a:latin typeface="+mn-lt"/>
              </a:rPr>
              <a:t>prostitution at any one time in Ireland. </a:t>
            </a:r>
            <a:endParaRPr lang="en-IE" sz="2400" b="1" dirty="0">
              <a:latin typeface="+mn-lt"/>
            </a:endParaRPr>
          </a:p>
        </p:txBody>
      </p:sp>
      <p:pic>
        <p:nvPicPr>
          <p:cNvPr id="9"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3833813" y="2381250"/>
            <a:ext cx="5208587" cy="4370388"/>
          </a:xfrm>
        </p:spPr>
        <p:txBody>
          <a:bodyPr/>
          <a:lstStyle/>
          <a:p>
            <a:pPr eaLnBrk="1" hangingPunct="1">
              <a:buClr>
                <a:schemeClr val="tx2"/>
              </a:buClr>
              <a:buFont typeface="Arial" pitchFamily="34" charset="0"/>
              <a:buChar char="•"/>
            </a:pPr>
            <a:r>
              <a:rPr lang="en-US" sz="3200" dirty="0" smtClean="0">
                <a:ea typeface="ＭＳ Ｐゴシック" pitchFamily="34" charset="-128"/>
              </a:rPr>
              <a:t>Lack of trust/Anger/Fear</a:t>
            </a:r>
          </a:p>
          <a:p>
            <a:pPr eaLnBrk="1" hangingPunct="1">
              <a:buClr>
                <a:schemeClr val="tx2"/>
              </a:buClr>
              <a:buFont typeface="Arial" pitchFamily="34" charset="0"/>
              <a:buChar char="•"/>
            </a:pPr>
            <a:r>
              <a:rPr lang="en-US" sz="3200" dirty="0" smtClean="0">
                <a:ea typeface="ＭＳ Ｐゴシック" pitchFamily="34" charset="-128"/>
              </a:rPr>
              <a:t>Insecurity/Confusion</a:t>
            </a:r>
          </a:p>
          <a:p>
            <a:pPr eaLnBrk="1" hangingPunct="1">
              <a:buClr>
                <a:schemeClr val="tx2"/>
              </a:buClr>
              <a:buFont typeface="Arial" pitchFamily="34" charset="0"/>
              <a:buChar char="•"/>
            </a:pPr>
            <a:r>
              <a:rPr lang="en-US" sz="3200" dirty="0" smtClean="0">
                <a:ea typeface="ＭＳ Ｐゴシック" pitchFamily="34" charset="-128"/>
              </a:rPr>
              <a:t>Shame/Guilt</a:t>
            </a:r>
          </a:p>
          <a:p>
            <a:pPr eaLnBrk="1" hangingPunct="1">
              <a:buClr>
                <a:schemeClr val="tx2"/>
              </a:buClr>
              <a:buFont typeface="Arial" pitchFamily="34" charset="0"/>
              <a:buChar char="•"/>
            </a:pPr>
            <a:r>
              <a:rPr lang="en-US" sz="3200" dirty="0" smtClean="0">
                <a:ea typeface="ＭＳ Ｐゴシック" pitchFamily="34" charset="-128"/>
              </a:rPr>
              <a:t>Depression/Helplessness</a:t>
            </a:r>
          </a:p>
          <a:p>
            <a:pPr eaLnBrk="1" hangingPunct="1">
              <a:buClr>
                <a:schemeClr val="tx2"/>
              </a:buClr>
              <a:buFont typeface="Arial" pitchFamily="34" charset="0"/>
              <a:buChar char="•"/>
            </a:pPr>
            <a:r>
              <a:rPr lang="en-US" sz="3200" dirty="0" smtClean="0">
                <a:ea typeface="ＭＳ Ｐゴシック" pitchFamily="34" charset="-128"/>
              </a:rPr>
              <a:t>Post-traumatic stress disorder – </a:t>
            </a:r>
          </a:p>
          <a:p>
            <a:pPr eaLnBrk="1" hangingPunct="1">
              <a:buClr>
                <a:schemeClr val="tx2"/>
              </a:buClr>
              <a:buNone/>
            </a:pPr>
            <a:r>
              <a:rPr lang="en-US" sz="3200" dirty="0" smtClean="0">
                <a:ea typeface="ＭＳ Ｐゴシック" pitchFamily="34" charset="-128"/>
              </a:rPr>
              <a:t>	e.g. flashbacks</a:t>
            </a:r>
          </a:p>
        </p:txBody>
      </p:sp>
      <p:sp>
        <p:nvSpPr>
          <p:cNvPr id="27650"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Effects on trafficked persons</a:t>
            </a:r>
          </a:p>
        </p:txBody>
      </p:sp>
      <p:pic>
        <p:nvPicPr>
          <p:cNvPr id="6" name="Picture 5" descr="images-2.jpeg"/>
          <p:cNvPicPr>
            <a:picLocks noChangeAspect="1"/>
          </p:cNvPicPr>
          <p:nvPr/>
        </p:nvPicPr>
        <p:blipFill>
          <a:blip r:embed="rId2">
            <a:extLst/>
          </a:blip>
          <a:stretch>
            <a:fillRect/>
          </a:stretch>
        </p:blipFill>
        <p:spPr>
          <a:xfrm>
            <a:off x="130516" y="2495882"/>
            <a:ext cx="3768736" cy="3352001"/>
          </a:xfrm>
          <a:prstGeom prst="rect">
            <a:avLst/>
          </a:prstGeom>
          <a:ln>
            <a:noFill/>
          </a:ln>
          <a:effectLst>
            <a:softEdge rad="112500"/>
          </a:effectLst>
        </p:spPr>
      </p:pic>
      <p:pic>
        <p:nvPicPr>
          <p:cNvPr id="7"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250825" y="1924050"/>
            <a:ext cx="6489700" cy="4503738"/>
          </a:xfrm>
        </p:spPr>
        <p:txBody>
          <a:bodyPr/>
          <a:lstStyle/>
          <a:p>
            <a:pPr marL="0" indent="0" eaLnBrk="1" hangingPunct="1">
              <a:buFont typeface="Symbol" pitchFamily="18" charset="2"/>
              <a:buNone/>
            </a:pPr>
            <a:r>
              <a:rPr lang="en-US" sz="3200" b="1" dirty="0" smtClean="0">
                <a:ea typeface="ＭＳ Ｐゴシック" pitchFamily="34" charset="-128"/>
              </a:rPr>
              <a:t>Trafficking </a:t>
            </a:r>
            <a:r>
              <a:rPr lang="en-US" sz="3200" dirty="0" smtClean="0">
                <a:ea typeface="ＭＳ Ｐゴシック" pitchFamily="34" charset="-128"/>
              </a:rPr>
              <a:t> –</a:t>
            </a:r>
          </a:p>
          <a:p>
            <a:pPr marL="0" indent="0" eaLnBrk="1" hangingPunct="1">
              <a:buClr>
                <a:schemeClr val="tx2"/>
              </a:buClr>
              <a:buFont typeface="Arial" pitchFamily="34" charset="0"/>
              <a:buChar char="•"/>
            </a:pPr>
            <a:r>
              <a:rPr lang="en-US" sz="3200" dirty="0" smtClean="0">
                <a:ea typeface="ＭＳ Ｐゴシック" pitchFamily="34" charset="-128"/>
              </a:rPr>
              <a:t>  Is </a:t>
            </a:r>
            <a:r>
              <a:rPr lang="en-US" sz="3200" dirty="0" smtClean="0">
                <a:ea typeface="ＭＳ Ｐゴシック" pitchFamily="34" charset="-128"/>
              </a:rPr>
              <a:t>the most shocking form </a:t>
            </a:r>
            <a:r>
              <a:rPr lang="en-US" sz="3200" dirty="0" smtClean="0">
                <a:ea typeface="ＭＳ Ｐゴシック" pitchFamily="34" charset="-128"/>
              </a:rPr>
              <a:t>of</a:t>
            </a:r>
          </a:p>
          <a:p>
            <a:pPr marL="0" indent="0" eaLnBrk="1" hangingPunct="1">
              <a:buClr>
                <a:schemeClr val="tx2"/>
              </a:buClr>
              <a:buNone/>
            </a:pP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human rights abuse and </a:t>
            </a:r>
            <a:r>
              <a:rPr lang="en-US" sz="3200" dirty="0" smtClean="0">
                <a:ea typeface="ＭＳ Ｐゴシック" pitchFamily="34" charset="-128"/>
              </a:rPr>
              <a:t>modern</a:t>
            </a:r>
          </a:p>
          <a:p>
            <a:pPr marL="0" indent="0" eaLnBrk="1" hangingPunct="1">
              <a:buClr>
                <a:schemeClr val="tx2"/>
              </a:buClr>
              <a:buNone/>
            </a:pP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day slavery</a:t>
            </a:r>
          </a:p>
          <a:p>
            <a:pPr marL="0" indent="0" eaLnBrk="1" hangingPunct="1">
              <a:buClr>
                <a:schemeClr val="tx2"/>
              </a:buClr>
              <a:buFont typeface="Arial" pitchFamily="34" charset="0"/>
              <a:buChar char="•"/>
            </a:pPr>
            <a:r>
              <a:rPr lang="en-US" sz="3200" dirty="0" smtClean="0">
                <a:ea typeface="ＭＳ Ｐゴシック" pitchFamily="34" charset="-128"/>
              </a:rPr>
              <a:t>  Is </a:t>
            </a:r>
            <a:r>
              <a:rPr lang="en-US" sz="3200" dirty="0" smtClean="0">
                <a:ea typeface="ＭＳ Ｐゴシック" pitchFamily="34" charset="-128"/>
              </a:rPr>
              <a:t>happening now, here, there, </a:t>
            </a:r>
            <a:r>
              <a:rPr lang="en-US" sz="3200" dirty="0" smtClean="0">
                <a:ea typeface="ＭＳ Ｐゴシック" pitchFamily="34" charset="-128"/>
              </a:rPr>
              <a:t>and</a:t>
            </a:r>
          </a:p>
          <a:p>
            <a:pPr marL="0" indent="0" eaLnBrk="1" hangingPunct="1">
              <a:buClr>
                <a:schemeClr val="tx2"/>
              </a:buClr>
              <a:buNone/>
            </a:pP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  wherever </a:t>
            </a:r>
            <a:r>
              <a:rPr lang="en-US" sz="3200" dirty="0" smtClean="0">
                <a:ea typeface="ＭＳ Ｐゴシック" pitchFamily="34" charset="-128"/>
              </a:rPr>
              <a:t>you are</a:t>
            </a:r>
          </a:p>
          <a:p>
            <a:pPr marL="0" indent="0" eaLnBrk="1" hangingPunct="1">
              <a:buClr>
                <a:schemeClr val="tx2"/>
              </a:buClr>
              <a:buFont typeface="Arial" pitchFamily="34" charset="0"/>
              <a:buChar char="•"/>
            </a:pPr>
            <a:r>
              <a:rPr lang="en-US" sz="3200" dirty="0" smtClean="0">
                <a:ea typeface="ＭＳ Ｐゴシック" pitchFamily="34" charset="-128"/>
              </a:rPr>
              <a:t>  It </a:t>
            </a:r>
            <a:r>
              <a:rPr lang="en-US" sz="3200" dirty="0" smtClean="0">
                <a:ea typeface="ＭＳ Ｐゴシック" pitchFamily="34" charset="-128"/>
              </a:rPr>
              <a:t>could happen to someone </a:t>
            </a:r>
            <a:r>
              <a:rPr lang="en-US" sz="3200" dirty="0" smtClean="0">
                <a:ea typeface="ＭＳ Ｐゴシック" pitchFamily="34" charset="-128"/>
              </a:rPr>
              <a:t>you</a:t>
            </a:r>
          </a:p>
          <a:p>
            <a:pPr marL="0" indent="0" eaLnBrk="1" hangingPunct="1">
              <a:buClr>
                <a:schemeClr val="tx2"/>
              </a:buClr>
              <a:buNone/>
            </a:pP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 </a:t>
            </a:r>
            <a:r>
              <a:rPr lang="en-US" sz="3200" dirty="0" smtClean="0">
                <a:ea typeface="ＭＳ Ｐゴシック" pitchFamily="34" charset="-128"/>
              </a:rPr>
              <a:t>know</a:t>
            </a:r>
          </a:p>
        </p:txBody>
      </p:sp>
      <p:sp>
        <p:nvSpPr>
          <p:cNvPr id="26626"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Why should we care?</a:t>
            </a:r>
          </a:p>
        </p:txBody>
      </p:sp>
      <p:pic>
        <p:nvPicPr>
          <p:cNvPr id="6" name="Picture 5" descr="images-4.jpeg"/>
          <p:cNvPicPr>
            <a:picLocks noChangeAspect="1"/>
          </p:cNvPicPr>
          <p:nvPr/>
        </p:nvPicPr>
        <p:blipFill>
          <a:blip r:embed="rId2">
            <a:extLst/>
          </a:blip>
          <a:stretch>
            <a:fillRect/>
          </a:stretch>
        </p:blipFill>
        <p:spPr>
          <a:xfrm>
            <a:off x="6740525" y="2596333"/>
            <a:ext cx="2311987" cy="2261062"/>
          </a:xfrm>
          <a:prstGeom prst="rect">
            <a:avLst/>
          </a:prstGeom>
          <a:ln>
            <a:noFill/>
          </a:ln>
          <a:effectLst>
            <a:softEdge rad="112500"/>
          </a:effectLst>
        </p:spPr>
      </p:pic>
      <p:pic>
        <p:nvPicPr>
          <p:cNvPr id="7"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map of regions and destinations of global trafficking in women and girls"/>
          <p:cNvPicPr>
            <a:picLocks noChangeAspect="1" noChangeArrowheads="1"/>
          </p:cNvPicPr>
          <p:nvPr/>
        </p:nvPicPr>
        <p:blipFill>
          <a:blip r:embed="rId3" cstate="print"/>
          <a:srcRect/>
          <a:stretch>
            <a:fillRect/>
          </a:stretch>
        </p:blipFill>
        <p:spPr bwMode="auto">
          <a:xfrm>
            <a:off x="468799" y="1700808"/>
            <a:ext cx="8147542" cy="4103688"/>
          </a:xfrm>
          <a:prstGeom prst="roundRect">
            <a:avLst/>
          </a:prstGeom>
          <a:noFill/>
          <a:ln w="9525">
            <a:solidFill>
              <a:srgbClr val="FF3399"/>
            </a:solidFill>
            <a:miter lim="800000"/>
            <a:headEnd/>
            <a:tailEnd/>
          </a:ln>
        </p:spPr>
      </p:pic>
      <p:sp>
        <p:nvSpPr>
          <p:cNvPr id="29698" name="Text Box 3"/>
          <p:cNvSpPr txBox="1">
            <a:spLocks noChangeArrowheads="1"/>
          </p:cNvSpPr>
          <p:nvPr/>
        </p:nvSpPr>
        <p:spPr bwMode="auto">
          <a:xfrm>
            <a:off x="184149" y="188913"/>
            <a:ext cx="8709025" cy="707886"/>
          </a:xfrm>
          <a:prstGeom prst="rect">
            <a:avLst/>
          </a:prstGeom>
          <a:noFill/>
          <a:ln w="9525">
            <a:noFill/>
            <a:miter lim="800000"/>
            <a:headEnd/>
            <a:tailEnd/>
          </a:ln>
        </p:spPr>
        <p:txBody>
          <a:bodyPr wrap="square">
            <a:spAutoFit/>
          </a:bodyPr>
          <a:lstStyle/>
          <a:p>
            <a:pPr algn="ctr" defTabSz="898525">
              <a:spcBef>
                <a:spcPct val="50000"/>
              </a:spcBef>
            </a:pPr>
            <a:r>
              <a:rPr lang="en-GB" sz="4000" b="1" dirty="0" smtClean="0">
                <a:solidFill>
                  <a:schemeClr val="bg1"/>
                </a:solidFill>
                <a:latin typeface="+mj-lt"/>
                <a:cs typeface="Tahoma" pitchFamily="34" charset="0"/>
              </a:rPr>
              <a:t>                              </a:t>
            </a:r>
            <a:r>
              <a:rPr lang="en-GB" sz="4000" b="1" dirty="0" smtClean="0">
                <a:latin typeface="+mj-lt"/>
                <a:cs typeface="Tahoma" pitchFamily="34" charset="0"/>
              </a:rPr>
              <a:t>Trafficking Worldwide</a:t>
            </a:r>
            <a:endParaRPr lang="en-GB" sz="4000" b="1" dirty="0">
              <a:latin typeface="+mj-lt"/>
              <a:cs typeface="Tahoma" pitchFamily="34" charset="0"/>
            </a:endParaRPr>
          </a:p>
        </p:txBody>
      </p:sp>
      <p:sp>
        <p:nvSpPr>
          <p:cNvPr id="29699" name="Text Box 4"/>
          <p:cNvSpPr txBox="1">
            <a:spLocks noChangeArrowheads="1"/>
          </p:cNvSpPr>
          <p:nvPr/>
        </p:nvSpPr>
        <p:spPr bwMode="auto">
          <a:xfrm>
            <a:off x="250825" y="5876925"/>
            <a:ext cx="8642350" cy="1262063"/>
          </a:xfrm>
          <a:prstGeom prst="rect">
            <a:avLst/>
          </a:prstGeom>
          <a:noFill/>
          <a:ln w="9525">
            <a:noFill/>
            <a:miter lim="800000"/>
            <a:headEnd/>
            <a:tailEnd/>
          </a:ln>
        </p:spPr>
        <p:txBody>
          <a:bodyPr>
            <a:spAutoFit/>
          </a:bodyPr>
          <a:lstStyle/>
          <a:p>
            <a:pPr algn="ctr">
              <a:lnSpc>
                <a:spcPct val="90000"/>
              </a:lnSpc>
              <a:spcBef>
                <a:spcPct val="20000"/>
              </a:spcBef>
              <a:buClr>
                <a:srgbClr val="0033CC"/>
              </a:buClr>
              <a:buSzPct val="80000"/>
            </a:pPr>
            <a:r>
              <a:rPr lang="en-IE" sz="3200" b="1" dirty="0" smtClean="0">
                <a:solidFill>
                  <a:schemeClr val="tx2"/>
                </a:solidFill>
              </a:rPr>
              <a:t>Approximately 27 million per year</a:t>
            </a:r>
            <a:endParaRPr lang="en-IE" sz="3200" b="1" dirty="0">
              <a:solidFill>
                <a:schemeClr val="tx2"/>
              </a:solidFill>
            </a:endParaRPr>
          </a:p>
          <a:p>
            <a:pPr algn="ctr">
              <a:spcBef>
                <a:spcPct val="50000"/>
              </a:spcBef>
            </a:pPr>
            <a:endParaRPr lang="en-GB" sz="3200" b="1" dirty="0">
              <a:solidFill>
                <a:srgbClr val="0033CC"/>
              </a:solidFill>
            </a:endParaRPr>
          </a:p>
        </p:txBody>
      </p:sp>
      <p:pic>
        <p:nvPicPr>
          <p:cNvPr id="6" name="Picture 2" descr="C:\Users\Rachel\Downloads\apt_logo.jpg"/>
          <p:cNvPicPr>
            <a:picLocks noChangeAspect="1" noChangeArrowheads="1"/>
          </p:cNvPicPr>
          <p:nvPr/>
        </p:nvPicPr>
        <p:blipFill>
          <a:blip r:embed="rId4"/>
          <a:srcRect/>
          <a:stretch>
            <a:fillRect/>
          </a:stretch>
        </p:blipFill>
        <p:spPr bwMode="auto">
          <a:xfrm>
            <a:off x="7724549" y="6292822"/>
            <a:ext cx="1286328" cy="495328"/>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36875"/>
            <a:ext cx="4897438" cy="2728913"/>
          </a:xfrm>
        </p:spPr>
        <p:txBody>
          <a:bodyPr rtlCol="0">
            <a:noAutofit/>
          </a:bodyPr>
          <a:lstStyle/>
          <a:p>
            <a:pPr marL="0" indent="0" algn="ctr" eaLnBrk="1" fontAlgn="auto" hangingPunct="1">
              <a:spcAft>
                <a:spcPts val="0"/>
              </a:spcAft>
              <a:buFont typeface="Symbol" pitchFamily="18" charset="2"/>
              <a:buNone/>
              <a:defRPr/>
            </a:pPr>
            <a:r>
              <a:rPr lang="en-GB" sz="3200" b="1" i="1" dirty="0" smtClean="0">
                <a:ea typeface="+mn-ea"/>
              </a:rPr>
              <a:t>1.  The </a:t>
            </a:r>
            <a:r>
              <a:rPr lang="en-GB" sz="3200" b="1" i="1" dirty="0">
                <a:ea typeface="+mn-ea"/>
              </a:rPr>
              <a:t>Palermo </a:t>
            </a:r>
            <a:r>
              <a:rPr lang="en-GB" sz="3200" b="1" i="1" dirty="0" smtClean="0">
                <a:ea typeface="+mn-ea"/>
              </a:rPr>
              <a:t>Protocol</a:t>
            </a:r>
            <a:endParaRPr lang="en-IE" sz="3200" b="1" i="1" dirty="0">
              <a:ea typeface="+mn-ea"/>
            </a:endParaRPr>
          </a:p>
          <a:p>
            <a:pPr marL="0" indent="0" algn="ctr" eaLnBrk="1" fontAlgn="auto" hangingPunct="1">
              <a:spcAft>
                <a:spcPts val="0"/>
              </a:spcAft>
              <a:buFont typeface="Symbol" pitchFamily="18" charset="2"/>
              <a:buNone/>
              <a:defRPr/>
            </a:pPr>
            <a:r>
              <a:rPr lang="en-IE" sz="3200" b="1" i="1" dirty="0">
                <a:ea typeface="+mn-ea"/>
              </a:rPr>
              <a:t>a</a:t>
            </a:r>
            <a:r>
              <a:rPr lang="en-IE" sz="3200" b="1" i="1" dirty="0" smtClean="0">
                <a:ea typeface="+mn-ea"/>
              </a:rPr>
              <a:t>nd </a:t>
            </a:r>
            <a:endParaRPr lang="en-IE" sz="3200" b="1" i="1" dirty="0">
              <a:ea typeface="+mn-ea"/>
            </a:endParaRPr>
          </a:p>
          <a:p>
            <a:pPr marL="0" indent="0" algn="ctr" eaLnBrk="1" fontAlgn="auto" hangingPunct="1">
              <a:spcAft>
                <a:spcPts val="0"/>
              </a:spcAft>
              <a:buFont typeface="Symbol" pitchFamily="18" charset="2"/>
              <a:buNone/>
              <a:defRPr/>
            </a:pPr>
            <a:r>
              <a:rPr lang="en-IE" sz="3200" b="1" i="1" dirty="0" smtClean="0">
                <a:ea typeface="+mn-ea"/>
              </a:rPr>
              <a:t>2.  The </a:t>
            </a:r>
            <a:r>
              <a:rPr lang="en-IE" sz="3200" b="1" i="1" dirty="0">
                <a:ea typeface="+mn-ea"/>
              </a:rPr>
              <a:t>Council of </a:t>
            </a:r>
            <a:r>
              <a:rPr lang="en-IE" sz="3200" b="1" i="1" dirty="0" smtClean="0">
                <a:ea typeface="+mn-ea"/>
              </a:rPr>
              <a:t>Europe Convention</a:t>
            </a:r>
            <a:endParaRPr lang="en-GB" sz="3200" b="1" i="1" dirty="0">
              <a:ea typeface="+mn-ea"/>
            </a:endParaRPr>
          </a:p>
          <a:p>
            <a:pPr marL="274320" indent="-274320" eaLnBrk="1" fontAlgn="auto" hangingPunct="1">
              <a:spcAft>
                <a:spcPts val="0"/>
              </a:spcAft>
              <a:defRPr/>
            </a:pPr>
            <a:endParaRPr lang="en-US" sz="3200" dirty="0">
              <a:ea typeface="+mn-ea"/>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International Legislation </a:t>
            </a:r>
            <a:br>
              <a:rPr lang="en-US" dirty="0" smtClean="0">
                <a:ea typeface="+mj-ea"/>
              </a:rPr>
            </a:br>
            <a:r>
              <a:rPr lang="en-US" dirty="0" smtClean="0">
                <a:ea typeface="+mj-ea"/>
              </a:rPr>
              <a:t>to combat trafficking</a:t>
            </a:r>
            <a:endParaRPr lang="en-US" dirty="0">
              <a:ea typeface="+mj-ea"/>
            </a:endParaRPr>
          </a:p>
        </p:txBody>
      </p:sp>
      <p:pic>
        <p:nvPicPr>
          <p:cNvPr id="4" name="Picture 4"/>
          <p:cNvPicPr>
            <a:picLocks noChangeAspect="1" noChangeArrowheads="1"/>
          </p:cNvPicPr>
          <p:nvPr/>
        </p:nvPicPr>
        <p:blipFill>
          <a:blip r:embed="rId3" cstate="print"/>
          <a:srcRect/>
          <a:stretch>
            <a:fillRect/>
          </a:stretch>
        </p:blipFill>
        <p:spPr>
          <a:xfrm>
            <a:off x="5777162" y="2655855"/>
            <a:ext cx="2909638" cy="3009933"/>
          </a:xfrm>
          <a:prstGeom prst="rect">
            <a:avLst/>
          </a:prstGeom>
          <a:effectLst>
            <a:softEdge rad="112500"/>
          </a:effectLst>
        </p:spPr>
      </p:pic>
      <p:pic>
        <p:nvPicPr>
          <p:cNvPr id="6" name="Picture 2" descr="C:\Users\Rachel\Downloads\apt_logo.jpg"/>
          <p:cNvPicPr>
            <a:picLocks noChangeAspect="1" noChangeArrowheads="1"/>
          </p:cNvPicPr>
          <p:nvPr/>
        </p:nvPicPr>
        <p:blipFill>
          <a:blip r:embed="rId4"/>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739775" y="2254250"/>
            <a:ext cx="3800475" cy="4533900"/>
          </a:xfrm>
        </p:spPr>
        <p:txBody>
          <a:bodyPr/>
          <a:lstStyle/>
          <a:p>
            <a:pPr marL="0" indent="0" algn="ctr" eaLnBrk="1" hangingPunct="1">
              <a:buFont typeface="Symbol" pitchFamily="18" charset="2"/>
              <a:buNone/>
            </a:pPr>
            <a:r>
              <a:rPr lang="en-US" sz="2800" b="1" dirty="0" smtClean="0">
                <a:solidFill>
                  <a:schemeClr val="tx1"/>
                </a:solidFill>
                <a:ea typeface="ＭＳ Ｐゴシック" pitchFamily="34" charset="-128"/>
              </a:rPr>
              <a:t>The trade in</a:t>
            </a:r>
          </a:p>
          <a:p>
            <a:pPr marL="0" indent="0" algn="ctr" eaLnBrk="1" hangingPunct="1">
              <a:buFont typeface="Symbol" pitchFamily="18" charset="2"/>
              <a:buNone/>
            </a:pPr>
            <a:r>
              <a:rPr lang="en-US" sz="2800" b="1" dirty="0" smtClean="0">
                <a:solidFill>
                  <a:schemeClr val="tx1"/>
                </a:solidFill>
                <a:ea typeface="ＭＳ Ｐゴシック" pitchFamily="34" charset="-128"/>
              </a:rPr>
              <a:t>and exploitation of</a:t>
            </a:r>
          </a:p>
          <a:p>
            <a:pPr marL="0" indent="0" algn="ctr" eaLnBrk="1" hangingPunct="1">
              <a:buFont typeface="Symbol" pitchFamily="18" charset="2"/>
              <a:buNone/>
            </a:pPr>
            <a:r>
              <a:rPr lang="en-US" sz="2800" b="1" dirty="0" smtClean="0">
                <a:solidFill>
                  <a:schemeClr val="tx1"/>
                </a:solidFill>
                <a:ea typeface="ＭＳ Ｐゴシック" pitchFamily="34" charset="-128"/>
              </a:rPr>
              <a:t>human beings</a:t>
            </a:r>
          </a:p>
          <a:p>
            <a:pPr marL="0" indent="0" algn="ctr" eaLnBrk="1" hangingPunct="1">
              <a:buFont typeface="Symbol" pitchFamily="18" charset="2"/>
              <a:buNone/>
            </a:pPr>
            <a:r>
              <a:rPr lang="en-US" sz="2800" b="1" dirty="0" smtClean="0">
                <a:solidFill>
                  <a:schemeClr val="tx1"/>
                </a:solidFill>
                <a:ea typeface="ＭＳ Ｐゴシック" pitchFamily="34" charset="-128"/>
              </a:rPr>
              <a:t>by criminals</a:t>
            </a:r>
          </a:p>
          <a:p>
            <a:pPr marL="0" indent="0" algn="ctr" eaLnBrk="1" hangingPunct="1">
              <a:buFont typeface="Symbol" pitchFamily="18" charset="2"/>
              <a:buNone/>
            </a:pPr>
            <a:r>
              <a:rPr lang="en-US" sz="2800" b="1" dirty="0" smtClean="0">
                <a:solidFill>
                  <a:schemeClr val="tx1"/>
                </a:solidFill>
                <a:ea typeface="ＭＳ Ｐゴシック" pitchFamily="34" charset="-128"/>
              </a:rPr>
              <a:t>to make money.</a:t>
            </a:r>
          </a:p>
          <a:p>
            <a:pPr marL="0" indent="0" algn="ctr" eaLnBrk="1" hangingPunct="1">
              <a:buFont typeface="Symbol" pitchFamily="18" charset="2"/>
              <a:buNone/>
            </a:pPr>
            <a:r>
              <a:rPr lang="en-US" sz="2800" b="1" dirty="0" smtClean="0">
                <a:solidFill>
                  <a:schemeClr val="tx1"/>
                </a:solidFill>
                <a:ea typeface="ＭＳ Ｐゴシック" pitchFamily="34" charset="-128"/>
              </a:rPr>
              <a:t>Human Trafficking threatens women, men &amp; children </a:t>
            </a:r>
          </a:p>
        </p:txBody>
      </p:sp>
      <p:sp>
        <p:nvSpPr>
          <p:cNvPr id="15362"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What is trafficking in Persons?</a:t>
            </a:r>
          </a:p>
        </p:txBody>
      </p:sp>
      <p:pic>
        <p:nvPicPr>
          <p:cNvPr id="15363" name="Picture 13"/>
          <p:cNvPicPr>
            <a:picLocks noChangeAspect="1" noChangeArrowheads="1"/>
          </p:cNvPicPr>
          <p:nvPr/>
        </p:nvPicPr>
        <p:blipFill>
          <a:blip r:embed="rId2"/>
          <a:srcRect/>
          <a:stretch>
            <a:fillRect/>
          </a:stretch>
        </p:blipFill>
        <p:spPr bwMode="auto">
          <a:xfrm>
            <a:off x="5863771" y="2732088"/>
            <a:ext cx="2503942" cy="2632962"/>
          </a:xfrm>
          <a:prstGeom prst="rect">
            <a:avLst/>
          </a:prstGeom>
          <a:noFill/>
          <a:ln w="9525">
            <a:noFill/>
            <a:miter lim="800000"/>
            <a:headEnd/>
            <a:tailEnd/>
          </a:ln>
        </p:spPr>
      </p:pic>
      <p:pic>
        <p:nvPicPr>
          <p:cNvPr id="5"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46514"/>
            <a:ext cx="8411029" cy="4441372"/>
          </a:xfrm>
        </p:spPr>
        <p:txBody>
          <a:bodyPr/>
          <a:lstStyle/>
          <a:p>
            <a:r>
              <a:rPr lang="en-IE" b="1" dirty="0" smtClean="0"/>
              <a:t>ACTION</a:t>
            </a:r>
          </a:p>
          <a:p>
            <a:pPr>
              <a:buNone/>
            </a:pPr>
            <a:r>
              <a:rPr lang="en-IE" i="1" dirty="0" smtClean="0"/>
              <a:t>	</a:t>
            </a:r>
            <a:r>
              <a:rPr lang="en-IE" sz="2000" i="1" dirty="0" smtClean="0"/>
              <a:t>‘the recruitment, transportation, transfer, harbouring or receipt of persons’</a:t>
            </a:r>
          </a:p>
          <a:p>
            <a:pPr>
              <a:buNone/>
            </a:pPr>
            <a:endParaRPr lang="en-IE" sz="2000" i="1" dirty="0" smtClean="0"/>
          </a:p>
          <a:p>
            <a:r>
              <a:rPr lang="en-IE" b="1" dirty="0" smtClean="0"/>
              <a:t>MEANS</a:t>
            </a:r>
          </a:p>
          <a:p>
            <a:pPr>
              <a:buNone/>
            </a:pPr>
            <a:r>
              <a:rPr lang="en-IE" sz="2000" i="1" dirty="0" smtClean="0"/>
              <a:t>	‘threat or use of force or other forms of coercion, of abduction, of fraud, of deception, of the abuse of power, or of giving or receiving payments or benefits to achieve the consent of a person having control over another person’</a:t>
            </a:r>
          </a:p>
          <a:p>
            <a:pPr>
              <a:buNone/>
            </a:pPr>
            <a:endParaRPr lang="en-IE" sz="2000" i="1" dirty="0" smtClean="0"/>
          </a:p>
          <a:p>
            <a:r>
              <a:rPr lang="en-IE" b="1" dirty="0" smtClean="0"/>
              <a:t>PURPOSE</a:t>
            </a:r>
          </a:p>
          <a:p>
            <a:pPr>
              <a:buNone/>
            </a:pPr>
            <a:r>
              <a:rPr lang="en-IE" sz="2000" dirty="0" smtClean="0"/>
              <a:t>	Exploitation – including prostitution or other forms of sexual exploitation</a:t>
            </a:r>
            <a:endParaRPr lang="en-IE" sz="2000" dirty="0"/>
          </a:p>
        </p:txBody>
      </p:sp>
      <p:sp>
        <p:nvSpPr>
          <p:cNvPr id="3" name="Title 2"/>
          <p:cNvSpPr>
            <a:spLocks noGrp="1"/>
          </p:cNvSpPr>
          <p:nvPr>
            <p:ph type="title"/>
          </p:nvPr>
        </p:nvSpPr>
        <p:spPr/>
        <p:txBody>
          <a:bodyPr/>
          <a:lstStyle/>
          <a:p>
            <a:r>
              <a:rPr lang="en-IE" b="1" dirty="0" smtClean="0">
                <a:solidFill>
                  <a:schemeClr val="tx1"/>
                </a:solidFill>
              </a:rPr>
              <a:t>UN Palermo Protocol, 2000</a:t>
            </a:r>
            <a:endParaRPr lang="en-IE" b="1" dirty="0">
              <a:solidFill>
                <a:schemeClr val="tx1"/>
              </a:solidFill>
            </a:endParaRPr>
          </a:p>
        </p:txBody>
      </p:sp>
      <p:pic>
        <p:nvPicPr>
          <p:cNvPr id="5"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2219325"/>
            <a:ext cx="8191500" cy="4311650"/>
          </a:xfrm>
        </p:spPr>
        <p:txBody>
          <a:bodyPr rtlCol="0">
            <a:normAutofit fontScale="92500"/>
          </a:bodyPr>
          <a:lstStyle/>
          <a:p>
            <a:pPr marL="274320" indent="-274320" eaLnBrk="1" fontAlgn="auto" hangingPunct="1">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A 'reflection period' of at least 30 days </a:t>
            </a:r>
          </a:p>
          <a:p>
            <a:pPr marL="274320" indent="-274320" eaLnBrk="1" fontAlgn="auto" hangingPunct="1">
              <a:spcBef>
                <a:spcPts val="0"/>
              </a:spcBef>
              <a:spcAft>
                <a:spcPts val="0"/>
              </a:spcAft>
              <a:buClr>
                <a:schemeClr val="tx2"/>
              </a:buClr>
              <a:buFont typeface="Arial" pitchFamily="34" charset="0"/>
              <a:buChar char="•"/>
              <a:defRPr/>
            </a:pPr>
            <a:endParaRPr lang="en-GB" sz="1100" b="1" dirty="0">
              <a:ea typeface="Tahoma" pitchFamily="34" charset="0"/>
              <a:cs typeface="Tahoma" pitchFamily="34" charset="0"/>
            </a:endParaRPr>
          </a:p>
          <a:p>
            <a:pPr marL="274320" indent="-274320" eaLnBrk="1" fontAlgn="auto" hangingPunct="1">
              <a:lnSpc>
                <a:spcPct val="150000"/>
              </a:lnSpc>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S</a:t>
            </a:r>
            <a:r>
              <a:rPr lang="en-GB" b="1" dirty="0" smtClean="0">
                <a:ea typeface="Tahoma" pitchFamily="34" charset="0"/>
                <a:cs typeface="Tahoma" pitchFamily="34" charset="0"/>
              </a:rPr>
              <a:t>afe </a:t>
            </a:r>
            <a:r>
              <a:rPr lang="en-GB" b="1" dirty="0">
                <a:ea typeface="Tahoma" pitchFamily="34" charset="0"/>
                <a:cs typeface="Tahoma" pitchFamily="34" charset="0"/>
              </a:rPr>
              <a:t>and secure housing</a:t>
            </a:r>
          </a:p>
          <a:p>
            <a:pPr marL="274320" indent="-274320" eaLnBrk="1" fontAlgn="auto" hangingPunct="1">
              <a:lnSpc>
                <a:spcPct val="150000"/>
              </a:lnSpc>
              <a:spcBef>
                <a:spcPts val="0"/>
              </a:spcBef>
              <a:spcAft>
                <a:spcPts val="0"/>
              </a:spcAft>
              <a:buClr>
                <a:schemeClr val="tx2"/>
              </a:buClr>
              <a:buFont typeface="Arial" pitchFamily="34" charset="0"/>
              <a:buChar char="•"/>
              <a:defRPr/>
            </a:pPr>
            <a:endParaRPr lang="en-GB" sz="1100" b="1" dirty="0">
              <a:ea typeface="Tahoma" pitchFamily="34" charset="0"/>
              <a:cs typeface="Tahoma" pitchFamily="34" charset="0"/>
            </a:endParaRPr>
          </a:p>
          <a:p>
            <a:pPr marL="274320" indent="-274320" eaLnBrk="1" fontAlgn="auto" hangingPunct="1">
              <a:lnSpc>
                <a:spcPct val="150000"/>
              </a:lnSpc>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P</a:t>
            </a:r>
            <a:r>
              <a:rPr lang="en-GB" b="1" dirty="0" smtClean="0">
                <a:ea typeface="Tahoma" pitchFamily="34" charset="0"/>
                <a:cs typeface="Tahoma" pitchFamily="34" charset="0"/>
              </a:rPr>
              <a:t>sychological </a:t>
            </a:r>
            <a:r>
              <a:rPr lang="en-GB" b="1" dirty="0">
                <a:ea typeface="Tahoma" pitchFamily="34" charset="0"/>
                <a:cs typeface="Tahoma" pitchFamily="34" charset="0"/>
              </a:rPr>
              <a:t>and emergency medical assistance</a:t>
            </a:r>
          </a:p>
          <a:p>
            <a:pPr marL="274320" indent="-274320" eaLnBrk="1" fontAlgn="auto" hangingPunct="1">
              <a:lnSpc>
                <a:spcPct val="150000"/>
              </a:lnSpc>
              <a:spcBef>
                <a:spcPts val="0"/>
              </a:spcBef>
              <a:spcAft>
                <a:spcPts val="0"/>
              </a:spcAft>
              <a:buClr>
                <a:schemeClr val="tx2"/>
              </a:buClr>
              <a:buFont typeface="Arial" pitchFamily="34" charset="0"/>
              <a:buChar char="•"/>
              <a:defRPr/>
            </a:pPr>
            <a:endParaRPr lang="en-GB" sz="1100" b="1" dirty="0">
              <a:ea typeface="Tahoma" pitchFamily="34" charset="0"/>
              <a:cs typeface="Tahoma" pitchFamily="34" charset="0"/>
            </a:endParaRPr>
          </a:p>
          <a:p>
            <a:pPr marL="274320" indent="-274320" eaLnBrk="1" fontAlgn="auto" hangingPunct="1">
              <a:lnSpc>
                <a:spcPct val="150000"/>
              </a:lnSpc>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I</a:t>
            </a:r>
            <a:r>
              <a:rPr lang="en-GB" b="1" dirty="0" smtClean="0">
                <a:ea typeface="Tahoma" pitchFamily="34" charset="0"/>
                <a:cs typeface="Tahoma" pitchFamily="34" charset="0"/>
              </a:rPr>
              <a:t>nformation </a:t>
            </a:r>
            <a:r>
              <a:rPr lang="en-GB" b="1" dirty="0">
                <a:ea typeface="Tahoma" pitchFamily="34" charset="0"/>
                <a:cs typeface="Tahoma" pitchFamily="34" charset="0"/>
              </a:rPr>
              <a:t>in a language the trafficked person can understand</a:t>
            </a:r>
          </a:p>
          <a:p>
            <a:pPr marL="274320" indent="-274320" eaLnBrk="1" fontAlgn="auto" hangingPunct="1">
              <a:lnSpc>
                <a:spcPct val="150000"/>
              </a:lnSpc>
              <a:spcBef>
                <a:spcPts val="0"/>
              </a:spcBef>
              <a:spcAft>
                <a:spcPts val="0"/>
              </a:spcAft>
              <a:buClr>
                <a:schemeClr val="tx2"/>
              </a:buClr>
              <a:buFont typeface="Arial" pitchFamily="34" charset="0"/>
              <a:buChar char="•"/>
              <a:defRPr/>
            </a:pPr>
            <a:endParaRPr lang="en-GB" sz="1100" b="1" dirty="0">
              <a:ea typeface="Tahoma" pitchFamily="34" charset="0"/>
              <a:cs typeface="Tahoma" pitchFamily="34" charset="0"/>
            </a:endParaRPr>
          </a:p>
          <a:p>
            <a:pPr marL="274320" indent="-274320" eaLnBrk="1" fontAlgn="auto" hangingPunct="1">
              <a:lnSpc>
                <a:spcPct val="150000"/>
              </a:lnSpc>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R</a:t>
            </a:r>
            <a:r>
              <a:rPr lang="en-GB" b="1" dirty="0" smtClean="0">
                <a:ea typeface="Tahoma" pitchFamily="34" charset="0"/>
                <a:cs typeface="Tahoma" pitchFamily="34" charset="0"/>
              </a:rPr>
              <a:t>enewable </a:t>
            </a:r>
            <a:r>
              <a:rPr lang="en-GB" b="1" dirty="0">
                <a:ea typeface="Tahoma" pitchFamily="34" charset="0"/>
                <a:cs typeface="Tahoma" pitchFamily="34" charset="0"/>
              </a:rPr>
              <a:t>residence permits to trafficked persons </a:t>
            </a:r>
          </a:p>
          <a:p>
            <a:pPr marL="274320" indent="-274320" eaLnBrk="1" fontAlgn="auto" hangingPunct="1">
              <a:lnSpc>
                <a:spcPct val="150000"/>
              </a:lnSpc>
              <a:spcBef>
                <a:spcPts val="0"/>
              </a:spcBef>
              <a:spcAft>
                <a:spcPts val="0"/>
              </a:spcAft>
              <a:buClr>
                <a:schemeClr val="tx2"/>
              </a:buClr>
              <a:buFont typeface="Arial" pitchFamily="34" charset="0"/>
              <a:buChar char="•"/>
              <a:defRPr/>
            </a:pPr>
            <a:endParaRPr lang="en-GB" sz="1200" b="1" dirty="0">
              <a:ea typeface="Tahoma" pitchFamily="34" charset="0"/>
              <a:cs typeface="Tahoma" pitchFamily="34" charset="0"/>
            </a:endParaRPr>
          </a:p>
          <a:p>
            <a:pPr marL="274320" indent="-274320" eaLnBrk="1" fontAlgn="auto" hangingPunct="1">
              <a:lnSpc>
                <a:spcPct val="150000"/>
              </a:lnSpc>
              <a:spcBef>
                <a:spcPts val="0"/>
              </a:spcBef>
              <a:spcAft>
                <a:spcPts val="0"/>
              </a:spcAft>
              <a:buClr>
                <a:schemeClr val="tx2"/>
              </a:buClr>
              <a:buFont typeface="Arial" pitchFamily="34" charset="0"/>
              <a:buChar char="•"/>
              <a:defRPr/>
            </a:pPr>
            <a:r>
              <a:rPr lang="en-GB" b="1" dirty="0">
                <a:ea typeface="Tahoma" pitchFamily="34" charset="0"/>
                <a:cs typeface="Tahoma" pitchFamily="34" charset="0"/>
              </a:rPr>
              <a:t>C</a:t>
            </a:r>
            <a:r>
              <a:rPr lang="en-GB" b="1" dirty="0" smtClean="0">
                <a:ea typeface="Tahoma" pitchFamily="34" charset="0"/>
                <a:cs typeface="Tahoma" pitchFamily="34" charset="0"/>
              </a:rPr>
              <a:t>ompensation </a:t>
            </a:r>
            <a:r>
              <a:rPr lang="en-GB" b="1" dirty="0">
                <a:ea typeface="Tahoma" pitchFamily="34" charset="0"/>
                <a:cs typeface="Tahoma" pitchFamily="34" charset="0"/>
              </a:rPr>
              <a:t>for the abuses </a:t>
            </a:r>
            <a:r>
              <a:rPr lang="en-GB" b="1" dirty="0" smtClean="0">
                <a:ea typeface="Tahoma" pitchFamily="34" charset="0"/>
                <a:cs typeface="Tahoma" pitchFamily="34" charset="0"/>
              </a:rPr>
              <a:t>suffered</a:t>
            </a:r>
            <a:endParaRPr lang="en-US" b="1" dirty="0">
              <a:ea typeface="Tahoma" pitchFamily="34" charset="0"/>
              <a:cs typeface="Tahoma" pitchFamily="34" charset="0"/>
            </a:endParaRPr>
          </a:p>
          <a:p>
            <a:pPr marL="274320" indent="-274320" eaLnBrk="1" fontAlgn="auto" hangingPunct="1">
              <a:spcAft>
                <a:spcPts val="0"/>
              </a:spcAft>
              <a:defRPr/>
            </a:pPr>
            <a:endParaRPr lang="en-US" dirty="0">
              <a:ea typeface="+mn-ea"/>
            </a:endParaRPr>
          </a:p>
        </p:txBody>
      </p:sp>
      <p:sp>
        <p:nvSpPr>
          <p:cNvPr id="39938" name="Title 1"/>
          <p:cNvSpPr>
            <a:spLocks noGrp="1"/>
          </p:cNvSpPr>
          <p:nvPr>
            <p:ph type="title"/>
          </p:nvPr>
        </p:nvSpPr>
        <p:spPr/>
        <p:txBody>
          <a:bodyPr/>
          <a:lstStyle/>
          <a:p>
            <a:pPr algn="l" eaLnBrk="1" hangingPunct="1"/>
            <a:r>
              <a:rPr lang="en-US" sz="4000" b="1" dirty="0" smtClean="0">
                <a:solidFill>
                  <a:schemeClr val="tx1"/>
                </a:solidFill>
                <a:ea typeface="ＭＳ Ｐゴシック" pitchFamily="34" charset="-128"/>
              </a:rPr>
              <a:t>Council of Europe </a:t>
            </a:r>
            <a:r>
              <a:rPr lang="en-US" sz="2400" b="1" dirty="0" smtClean="0">
                <a:solidFill>
                  <a:schemeClr val="tx1"/>
                </a:solidFill>
                <a:ea typeface="ＭＳ Ｐゴシック" pitchFamily="34" charset="-128"/>
              </a:rPr>
              <a:t>Convention on Action Against Trafficking in Human Beings 2005 </a:t>
            </a:r>
            <a:endParaRPr lang="en-US" sz="4000" b="1" dirty="0" smtClean="0">
              <a:solidFill>
                <a:schemeClr val="tx1"/>
              </a:solidFill>
              <a:ea typeface="ＭＳ Ｐゴシック" pitchFamily="34" charset="-128"/>
            </a:endParaRPr>
          </a:p>
        </p:txBody>
      </p:sp>
      <p:pic>
        <p:nvPicPr>
          <p:cNvPr id="5" name="Picture 6" descr="picture-48-logocoe"/>
          <p:cNvPicPr>
            <a:picLocks noChangeAspect="1" noChangeArrowheads="1"/>
          </p:cNvPicPr>
          <p:nvPr/>
        </p:nvPicPr>
        <p:blipFill>
          <a:blip r:embed="rId2" cstate="print"/>
          <a:srcRect/>
          <a:stretch>
            <a:fillRect/>
          </a:stretch>
        </p:blipFill>
        <p:spPr bwMode="auto">
          <a:xfrm>
            <a:off x="6565446" y="1179932"/>
            <a:ext cx="1807029" cy="1216781"/>
          </a:xfrm>
          <a:prstGeom prst="roundRect">
            <a:avLst/>
          </a:prstGeom>
          <a:noFill/>
        </p:spPr>
      </p:pic>
      <p:pic>
        <p:nvPicPr>
          <p:cNvPr id="6"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675" y="2381250"/>
            <a:ext cx="8366125" cy="4214813"/>
          </a:xfrm>
        </p:spPr>
        <p:txBody>
          <a:bodyPr rtlCol="0">
            <a:noAutofit/>
          </a:bodyPr>
          <a:lstStyle/>
          <a:p>
            <a:pPr marL="274320" indent="-274320" algn="ctr" eaLnBrk="1" fontAlgn="auto" hangingPunct="1">
              <a:spcBef>
                <a:spcPts val="200"/>
              </a:spcBef>
              <a:spcAft>
                <a:spcPts val="0"/>
              </a:spcAft>
              <a:buClr>
                <a:srgbClr val="0033CC"/>
              </a:buClr>
              <a:buFontTx/>
              <a:buNone/>
              <a:defRPr/>
            </a:pPr>
            <a:r>
              <a:rPr lang="en-IE" b="1" dirty="0">
                <a:solidFill>
                  <a:srgbClr val="000000"/>
                </a:solidFill>
                <a:latin typeface="Arial" charset="0"/>
                <a:ea typeface="+mn-ea"/>
              </a:rPr>
              <a:t>The Criminal Law (Human Trafficking) Act </a:t>
            </a:r>
            <a:r>
              <a:rPr lang="en-IE" b="1" dirty="0" smtClean="0">
                <a:solidFill>
                  <a:srgbClr val="000000"/>
                </a:solidFill>
                <a:latin typeface="Arial" charset="0"/>
                <a:ea typeface="+mn-ea"/>
              </a:rPr>
              <a:t>2008</a:t>
            </a:r>
            <a:endParaRPr lang="en-IE" b="1" dirty="0">
              <a:solidFill>
                <a:srgbClr val="000000"/>
              </a:solidFill>
              <a:latin typeface="Arial" charset="0"/>
              <a:ea typeface="+mn-ea"/>
            </a:endParaRPr>
          </a:p>
          <a:p>
            <a:pPr marL="274320" indent="-274320" algn="ctr" eaLnBrk="1" fontAlgn="auto" hangingPunct="1">
              <a:spcBef>
                <a:spcPts val="200"/>
              </a:spcBef>
              <a:spcAft>
                <a:spcPts val="0"/>
              </a:spcAft>
              <a:buClr>
                <a:srgbClr val="0033CC"/>
              </a:buClr>
              <a:buFontTx/>
              <a:buNone/>
              <a:defRPr/>
            </a:pPr>
            <a:r>
              <a:rPr lang="en-IE" sz="1800" b="1" u="sng" dirty="0">
                <a:solidFill>
                  <a:srgbClr val="000000"/>
                </a:solidFill>
                <a:latin typeface="Arial" charset="0"/>
                <a:ea typeface="+mn-ea"/>
              </a:rPr>
              <a:t>PREVENT</a:t>
            </a:r>
            <a:r>
              <a:rPr lang="en-IE" sz="1800" b="1" dirty="0">
                <a:solidFill>
                  <a:srgbClr val="000000"/>
                </a:solidFill>
                <a:latin typeface="Arial" charset="0"/>
                <a:ea typeface="+mn-ea"/>
              </a:rPr>
              <a:t> </a:t>
            </a:r>
            <a:r>
              <a:rPr lang="en-IE" sz="1800" dirty="0">
                <a:solidFill>
                  <a:srgbClr val="000000"/>
                </a:solidFill>
                <a:latin typeface="Arial" charset="0"/>
                <a:ea typeface="+mn-ea"/>
              </a:rPr>
              <a:t>Trafficking</a:t>
            </a:r>
            <a:r>
              <a:rPr lang="en-IE" sz="1800" b="1" dirty="0">
                <a:solidFill>
                  <a:srgbClr val="000000"/>
                </a:solidFill>
                <a:latin typeface="Arial" charset="0"/>
                <a:ea typeface="+mn-ea"/>
              </a:rPr>
              <a:t> - </a:t>
            </a:r>
            <a:r>
              <a:rPr lang="en-IE" sz="1800" b="1" u="sng" dirty="0">
                <a:solidFill>
                  <a:srgbClr val="000000"/>
                </a:solidFill>
                <a:latin typeface="Arial" charset="0"/>
                <a:ea typeface="+mn-ea"/>
              </a:rPr>
              <a:t>PROSECUTE</a:t>
            </a:r>
            <a:r>
              <a:rPr lang="en-IE" sz="1800" b="1" dirty="0">
                <a:solidFill>
                  <a:srgbClr val="000000"/>
                </a:solidFill>
                <a:latin typeface="Arial" charset="0"/>
                <a:ea typeface="+mn-ea"/>
              </a:rPr>
              <a:t> </a:t>
            </a:r>
            <a:r>
              <a:rPr lang="en-IE" sz="1800" dirty="0">
                <a:solidFill>
                  <a:srgbClr val="000000"/>
                </a:solidFill>
                <a:latin typeface="Arial" charset="0"/>
                <a:ea typeface="+mn-ea"/>
              </a:rPr>
              <a:t>Traffickers</a:t>
            </a:r>
            <a:r>
              <a:rPr lang="en-IE" sz="1800" b="1" dirty="0">
                <a:solidFill>
                  <a:srgbClr val="000000"/>
                </a:solidFill>
                <a:latin typeface="Arial" charset="0"/>
                <a:ea typeface="+mn-ea"/>
              </a:rPr>
              <a:t> - </a:t>
            </a:r>
            <a:r>
              <a:rPr lang="en-IE" sz="1800" b="1" u="sng" dirty="0">
                <a:solidFill>
                  <a:srgbClr val="000000"/>
                </a:solidFill>
                <a:latin typeface="Arial" charset="0"/>
                <a:ea typeface="+mn-ea"/>
              </a:rPr>
              <a:t>PROTECT</a:t>
            </a:r>
            <a:r>
              <a:rPr lang="en-IE" sz="1800" b="1" dirty="0">
                <a:solidFill>
                  <a:srgbClr val="000000"/>
                </a:solidFill>
                <a:latin typeface="Arial" charset="0"/>
                <a:ea typeface="+mn-ea"/>
              </a:rPr>
              <a:t> </a:t>
            </a:r>
            <a:r>
              <a:rPr lang="en-IE" sz="1800" dirty="0" smtClean="0">
                <a:solidFill>
                  <a:srgbClr val="000000"/>
                </a:solidFill>
                <a:latin typeface="Arial" charset="0"/>
                <a:ea typeface="+mn-ea"/>
              </a:rPr>
              <a:t>Victims</a:t>
            </a:r>
          </a:p>
          <a:p>
            <a:pPr marL="274320" indent="-274320" algn="ctr" eaLnBrk="1" fontAlgn="auto" hangingPunct="1">
              <a:spcBef>
                <a:spcPts val="200"/>
              </a:spcBef>
              <a:spcAft>
                <a:spcPts val="0"/>
              </a:spcAft>
              <a:buClr>
                <a:schemeClr val="tx2">
                  <a:lumMod val="75000"/>
                </a:schemeClr>
              </a:buClr>
              <a:buFontTx/>
              <a:buNone/>
              <a:defRPr/>
            </a:pPr>
            <a:endParaRPr lang="en-IE" sz="1800" b="1" dirty="0">
              <a:solidFill>
                <a:srgbClr val="000000"/>
              </a:solidFill>
              <a:latin typeface="Arial" charset="0"/>
              <a:ea typeface="+mn-ea"/>
            </a:endParaRPr>
          </a:p>
          <a:p>
            <a:pPr marL="274320" indent="-274320" eaLnBrk="1" fontAlgn="auto" hangingPunct="1">
              <a:spcBef>
                <a:spcPts val="200"/>
              </a:spcBef>
              <a:spcAft>
                <a:spcPts val="0"/>
              </a:spcAft>
              <a:buClr>
                <a:schemeClr val="tx2">
                  <a:lumMod val="75000"/>
                </a:schemeClr>
              </a:buClr>
              <a:buFont typeface="Arial" pitchFamily="34" charset="0"/>
              <a:buChar char="•"/>
              <a:defRPr/>
            </a:pPr>
            <a:r>
              <a:rPr lang="en-IE" b="1" dirty="0">
                <a:ea typeface="+mn-ea"/>
              </a:rPr>
              <a:t>It is a criminal offence </a:t>
            </a:r>
            <a:r>
              <a:rPr lang="en-IE" b="1" dirty="0" smtClean="0">
                <a:ea typeface="+mn-ea"/>
              </a:rPr>
              <a:t>to solicit or importune, in any place, for the purpose of prostitution, a person whom one knows to have been trafficked. </a:t>
            </a:r>
          </a:p>
          <a:p>
            <a:pPr marL="274320" indent="-274320" eaLnBrk="1" fontAlgn="auto" hangingPunct="1">
              <a:spcBef>
                <a:spcPts val="200"/>
              </a:spcBef>
              <a:spcAft>
                <a:spcPts val="0"/>
              </a:spcAft>
              <a:buClr>
                <a:schemeClr val="tx2">
                  <a:lumMod val="75000"/>
                </a:schemeClr>
              </a:buClr>
              <a:buFont typeface="Arial" pitchFamily="34" charset="0"/>
              <a:buChar char="•"/>
              <a:defRPr/>
            </a:pPr>
            <a:r>
              <a:rPr lang="en-IE" b="1" dirty="0" smtClean="0">
                <a:ea typeface="+mn-ea"/>
              </a:rPr>
              <a:t>The victim is </a:t>
            </a:r>
            <a:r>
              <a:rPr lang="en-IE" b="1" dirty="0">
                <a:ea typeface="+mn-ea"/>
              </a:rPr>
              <a:t>allowed 60 days of </a:t>
            </a:r>
            <a:r>
              <a:rPr lang="en-IE" b="1" dirty="0" smtClean="0">
                <a:ea typeface="+mn-ea"/>
              </a:rPr>
              <a:t>recovery. </a:t>
            </a:r>
            <a:endParaRPr lang="en-IE" b="1" dirty="0">
              <a:ea typeface="+mn-ea"/>
            </a:endParaRPr>
          </a:p>
          <a:p>
            <a:pPr marL="274320" indent="-274320" eaLnBrk="1" fontAlgn="auto" hangingPunct="1">
              <a:spcBef>
                <a:spcPts val="200"/>
              </a:spcBef>
              <a:spcAft>
                <a:spcPts val="0"/>
              </a:spcAft>
              <a:buClr>
                <a:schemeClr val="tx2">
                  <a:lumMod val="75000"/>
                </a:schemeClr>
              </a:buClr>
              <a:buFont typeface="Arial" pitchFamily="34" charset="0"/>
              <a:buChar char="•"/>
              <a:defRPr/>
            </a:pPr>
            <a:r>
              <a:rPr lang="en-IE" b="1" dirty="0">
                <a:ea typeface="+mn-ea"/>
              </a:rPr>
              <a:t>Administrative procedures in place for protection of </a:t>
            </a:r>
            <a:r>
              <a:rPr lang="en-IE" b="1" dirty="0" smtClean="0">
                <a:ea typeface="+mn-ea"/>
              </a:rPr>
              <a:t>victim.</a:t>
            </a:r>
            <a:endParaRPr lang="en-IE" b="1" dirty="0">
              <a:ea typeface="+mn-ea"/>
            </a:endParaRPr>
          </a:p>
          <a:p>
            <a:pPr marL="274320" indent="-274320" eaLnBrk="1" fontAlgn="auto" hangingPunct="1">
              <a:spcBef>
                <a:spcPts val="200"/>
              </a:spcBef>
              <a:spcAft>
                <a:spcPts val="0"/>
              </a:spcAft>
              <a:buClr>
                <a:schemeClr val="tx2">
                  <a:lumMod val="75000"/>
                </a:schemeClr>
              </a:buClr>
              <a:buFont typeface="Arial" pitchFamily="34" charset="0"/>
              <a:buChar char="•"/>
              <a:defRPr/>
            </a:pPr>
            <a:r>
              <a:rPr lang="en-IE" b="1" dirty="0">
                <a:ea typeface="+mn-ea"/>
              </a:rPr>
              <a:t>Anti-Human Trafficking Unit </a:t>
            </a:r>
            <a:r>
              <a:rPr lang="en-IE" b="1" dirty="0" smtClean="0">
                <a:ea typeface="+mn-ea"/>
              </a:rPr>
              <a:t>(AHTU) models </a:t>
            </a:r>
            <a:r>
              <a:rPr lang="en-IE" b="1" dirty="0">
                <a:ea typeface="+mn-ea"/>
              </a:rPr>
              <a:t>best practice for protection of victim. </a:t>
            </a:r>
            <a:endParaRPr lang="en-IE" b="1" dirty="0" smtClean="0">
              <a:ea typeface="+mn-ea"/>
            </a:endParaRPr>
          </a:p>
          <a:p>
            <a:pPr marL="274320" indent="-274320" eaLnBrk="1" fontAlgn="auto" hangingPunct="1">
              <a:spcBef>
                <a:spcPts val="200"/>
              </a:spcBef>
              <a:spcAft>
                <a:spcPts val="0"/>
              </a:spcAft>
              <a:buClr>
                <a:srgbClr val="0033CC"/>
              </a:buClr>
              <a:buNone/>
              <a:defRPr/>
            </a:pPr>
            <a:endParaRPr lang="en-IE" sz="1200" b="1" dirty="0" smtClean="0">
              <a:latin typeface="Arial" charset="0"/>
              <a:ea typeface="+mn-ea"/>
            </a:endParaRPr>
          </a:p>
          <a:p>
            <a:pPr marL="274320" indent="-274320" eaLnBrk="1" fontAlgn="auto" hangingPunct="1">
              <a:spcBef>
                <a:spcPts val="200"/>
              </a:spcBef>
              <a:spcAft>
                <a:spcPts val="0"/>
              </a:spcAft>
              <a:buClr>
                <a:srgbClr val="0033CC"/>
              </a:buClr>
              <a:buNone/>
              <a:defRPr/>
            </a:pPr>
            <a:r>
              <a:rPr lang="en-IE" sz="1200" b="1" dirty="0" smtClean="0">
                <a:latin typeface="Arial" charset="0"/>
                <a:ea typeface="+mn-ea"/>
              </a:rPr>
              <a:t>http</a:t>
            </a:r>
            <a:r>
              <a:rPr lang="en-IE" sz="1200" b="1" dirty="0">
                <a:latin typeface="Arial" charset="0"/>
                <a:ea typeface="+mn-ea"/>
              </a:rPr>
              <a:t>://</a:t>
            </a:r>
            <a:r>
              <a:rPr lang="en-IE" sz="1200" b="1" dirty="0" smtClean="0">
                <a:latin typeface="Arial" charset="0"/>
                <a:ea typeface="+mn-ea"/>
              </a:rPr>
              <a:t>www.justice.ie</a:t>
            </a:r>
            <a:endParaRPr lang="en-IE" sz="1200" b="1" dirty="0">
              <a:latin typeface="Arial" charset="0"/>
              <a:ea typeface="+mn-ea"/>
            </a:endParaRPr>
          </a:p>
          <a:p>
            <a:pPr marL="274320" indent="-274320" eaLnBrk="1" fontAlgn="auto" hangingPunct="1">
              <a:spcAft>
                <a:spcPts val="0"/>
              </a:spcAft>
              <a:buClr>
                <a:srgbClr val="0033CC"/>
              </a:buClr>
              <a:buFont typeface="Wingdings" pitchFamily="2" charset="2"/>
              <a:buChar char="Ø"/>
              <a:defRPr/>
            </a:pPr>
            <a:endParaRPr lang="en-IE" b="1" dirty="0">
              <a:solidFill>
                <a:srgbClr val="0033CC"/>
              </a:solidFill>
              <a:latin typeface="Arial" charset="0"/>
              <a:ea typeface="+mn-ea"/>
            </a:endParaRPr>
          </a:p>
          <a:p>
            <a:pPr marL="274320" indent="-274320" eaLnBrk="1" fontAlgn="auto" hangingPunct="1">
              <a:spcAft>
                <a:spcPts val="0"/>
              </a:spcAft>
              <a:defRPr/>
            </a:pPr>
            <a:endParaRPr lang="en-US" dirty="0">
              <a:ea typeface="+mn-ea"/>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1"/>
                </a:solidFill>
                <a:ea typeface="+mj-ea"/>
              </a:rPr>
              <a:t>Ireland:</a:t>
            </a:r>
            <a:br>
              <a:rPr lang="en-US" b="1" dirty="0" smtClean="0">
                <a:solidFill>
                  <a:schemeClr val="tx1"/>
                </a:solidFill>
                <a:ea typeface="+mj-ea"/>
              </a:rPr>
            </a:br>
            <a:r>
              <a:rPr lang="en-US" b="1" dirty="0" smtClean="0">
                <a:solidFill>
                  <a:schemeClr val="tx1"/>
                </a:solidFill>
                <a:ea typeface="+mj-ea"/>
              </a:rPr>
              <a:t>current legal stance</a:t>
            </a:r>
            <a:endParaRPr lang="en-US" b="1" dirty="0">
              <a:solidFill>
                <a:schemeClr val="tx1"/>
              </a:solidFill>
              <a:ea typeface="+mj-ea"/>
            </a:endParaRPr>
          </a:p>
        </p:txBody>
      </p:sp>
      <p:pic>
        <p:nvPicPr>
          <p:cNvPr id="4" name="Picture 3" descr="map_big.jpg"/>
          <p:cNvPicPr>
            <a:picLocks noChangeAspect="1"/>
          </p:cNvPicPr>
          <p:nvPr/>
        </p:nvPicPr>
        <p:blipFill>
          <a:blip r:embed="rId2">
            <a:alphaModFix amt="95000"/>
            <a:extLst/>
          </a:blip>
          <a:stretch>
            <a:fillRect/>
          </a:stretch>
        </p:blipFill>
        <p:spPr>
          <a:xfrm>
            <a:off x="7291143" y="129968"/>
            <a:ext cx="1793040" cy="2252058"/>
          </a:xfrm>
          <a:prstGeom prst="rect">
            <a:avLst/>
          </a:prstGeom>
          <a:ln>
            <a:noFill/>
          </a:ln>
          <a:effectLst>
            <a:softEdge rad="112500"/>
          </a:effectLst>
        </p:spPr>
      </p:pic>
      <p:pic>
        <p:nvPicPr>
          <p:cNvPr id="5"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eaLnBrk="1" fontAlgn="auto" hangingPunct="1">
              <a:spcAft>
                <a:spcPts val="0"/>
              </a:spcAft>
              <a:buFont typeface="Symbol" pitchFamily="18" charset="2"/>
              <a:buNone/>
              <a:defRPr/>
            </a:pPr>
            <a:r>
              <a:rPr lang="en-US" sz="3600" b="1" dirty="0" smtClean="0">
                <a:ea typeface="+mn-ea"/>
              </a:rPr>
              <a:t>WHAT </a:t>
            </a:r>
          </a:p>
          <a:p>
            <a:pPr marL="0" indent="0" eaLnBrk="1" fontAlgn="auto" hangingPunct="1">
              <a:spcAft>
                <a:spcPts val="0"/>
              </a:spcAft>
              <a:buFont typeface="Symbol" pitchFamily="18" charset="2"/>
              <a:buNone/>
              <a:defRPr/>
            </a:pPr>
            <a:r>
              <a:rPr lang="en-US" sz="3600" b="1" dirty="0" smtClean="0">
                <a:ea typeface="+mn-ea"/>
              </a:rPr>
              <a:t>	CAN </a:t>
            </a:r>
          </a:p>
          <a:p>
            <a:pPr marL="0" indent="0" eaLnBrk="1" fontAlgn="auto" hangingPunct="1">
              <a:spcAft>
                <a:spcPts val="0"/>
              </a:spcAft>
              <a:buFont typeface="Symbol" pitchFamily="18" charset="2"/>
              <a:buNone/>
              <a:defRPr/>
            </a:pPr>
            <a:r>
              <a:rPr lang="en-US" sz="3600" b="1" dirty="0" smtClean="0">
                <a:ea typeface="+mn-ea"/>
              </a:rPr>
              <a:t>		WE</a:t>
            </a:r>
          </a:p>
          <a:p>
            <a:pPr marL="0" indent="0" eaLnBrk="1" fontAlgn="auto" hangingPunct="1">
              <a:spcAft>
                <a:spcPts val="0"/>
              </a:spcAft>
              <a:buFont typeface="Symbol" pitchFamily="18" charset="2"/>
              <a:buNone/>
              <a:defRPr/>
            </a:pPr>
            <a:r>
              <a:rPr lang="en-US" sz="3600" b="1" dirty="0" smtClean="0">
                <a:ea typeface="+mn-ea"/>
              </a:rPr>
              <a:t>			DO?</a:t>
            </a:r>
            <a:endParaRPr lang="en-US" sz="3600" b="1" dirty="0">
              <a:ea typeface="+mn-ea"/>
            </a:endParaRPr>
          </a:p>
        </p:txBody>
      </p:sp>
      <p:sp>
        <p:nvSpPr>
          <p:cNvPr id="41986"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Trafficking in Persons</a:t>
            </a:r>
          </a:p>
        </p:txBody>
      </p:sp>
      <p:pic>
        <p:nvPicPr>
          <p:cNvPr id="4" name="Picture 5" descr="question_marks"/>
          <p:cNvPicPr>
            <a:picLocks noChangeAspect="1" noChangeArrowheads="1"/>
          </p:cNvPicPr>
          <p:nvPr/>
        </p:nvPicPr>
        <p:blipFill>
          <a:blip r:embed="rId2" cstate="print"/>
          <a:srcRect/>
          <a:stretch>
            <a:fillRect/>
          </a:stretch>
        </p:blipFill>
        <p:spPr bwMode="auto">
          <a:xfrm>
            <a:off x="4619098" y="2223930"/>
            <a:ext cx="2966583" cy="4080935"/>
          </a:xfrm>
          <a:prstGeom prst="roundRect">
            <a:avLst/>
          </a:prstGeom>
          <a:noFill/>
        </p:spPr>
      </p:pic>
      <p:pic>
        <p:nvPicPr>
          <p:cNvPr id="6"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195263" y="2344738"/>
            <a:ext cx="8694737" cy="4243387"/>
          </a:xfrm>
        </p:spPr>
        <p:txBody>
          <a:bodyPr/>
          <a:lstStyle/>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Become informed of human trafficking</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   Report any suspicious events, happenings in your local area to local police</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Encourage people to talk to each other about this modern day slavery</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Promote non violence in all situations</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Respect the dignity of each person</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Organise a speaker to your relevant groups</a:t>
            </a:r>
          </a:p>
          <a:p>
            <a:pPr eaLnBrk="1" hangingPunct="1">
              <a:lnSpc>
                <a:spcPct val="130000"/>
              </a:lnSpc>
              <a:spcBef>
                <a:spcPct val="0"/>
              </a:spcBef>
              <a:buClr>
                <a:srgbClr val="000099"/>
              </a:buClr>
              <a:buSzPct val="110000"/>
              <a:buFont typeface="Arial" pitchFamily="34" charset="0"/>
              <a:buChar char="•"/>
            </a:pPr>
            <a:r>
              <a:rPr lang="en-GB" sz="2200" b="1" dirty="0" smtClean="0">
                <a:ea typeface="ＭＳ Ｐゴシック" pitchFamily="34" charset="-128"/>
              </a:rPr>
              <a:t>Promote fair trade and check retailers supply chain</a:t>
            </a:r>
          </a:p>
          <a:p>
            <a:pPr eaLnBrk="1" hangingPunct="1">
              <a:lnSpc>
                <a:spcPct val="130000"/>
              </a:lnSpc>
            </a:pPr>
            <a:endParaRPr lang="en-US" dirty="0" smtClean="0">
              <a:ea typeface="ＭＳ Ｐゴシック" pitchFamily="34" charset="-128"/>
            </a:endParaRPr>
          </a:p>
        </p:txBody>
      </p:sp>
      <p:sp>
        <p:nvSpPr>
          <p:cNvPr id="43010"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WHAT CAN WE DO?</a:t>
            </a:r>
          </a:p>
        </p:txBody>
      </p:sp>
      <p:pic>
        <p:nvPicPr>
          <p:cNvPr id="5" name="Picture 4" descr="mdi_fair_trade_poster_2_by_unidentifiedname.jpg"/>
          <p:cNvPicPr>
            <a:picLocks noChangeAspect="1"/>
          </p:cNvPicPr>
          <p:nvPr/>
        </p:nvPicPr>
        <p:blipFill>
          <a:blip r:embed="rId2">
            <a:alphaModFix amt="91000"/>
            <a:extLst/>
          </a:blip>
          <a:stretch>
            <a:fillRect/>
          </a:stretch>
        </p:blipFill>
        <p:spPr>
          <a:xfrm>
            <a:off x="5845809" y="1267894"/>
            <a:ext cx="3044191" cy="2153687"/>
          </a:xfrm>
          <a:prstGeom prst="ellipse">
            <a:avLst/>
          </a:prstGeom>
          <a:ln>
            <a:noFill/>
          </a:ln>
          <a:effectLst>
            <a:softEdge rad="112500"/>
          </a:effectLst>
        </p:spPr>
      </p:pic>
      <p:pic>
        <p:nvPicPr>
          <p:cNvPr id="6"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655638" y="2344738"/>
            <a:ext cx="8107362" cy="4144962"/>
          </a:xfrm>
        </p:spPr>
        <p:txBody>
          <a:bodyPr/>
          <a:lstStyle/>
          <a:p>
            <a:pPr eaLnBrk="1" hangingPunct="1">
              <a:lnSpc>
                <a:spcPct val="130000"/>
              </a:lnSpc>
              <a:spcBef>
                <a:spcPct val="0"/>
              </a:spcBef>
              <a:buClr>
                <a:srgbClr val="006600"/>
              </a:buClr>
              <a:buFontTx/>
              <a:buNone/>
            </a:pPr>
            <a:r>
              <a:rPr lang="en-GB" sz="1800" dirty="0" smtClean="0">
                <a:solidFill>
                  <a:srgbClr val="FF0000"/>
                </a:solidFill>
                <a:latin typeface="Tahoma" pitchFamily="34" charset="0"/>
                <a:ea typeface="ＭＳ Ｐゴシック" pitchFamily="34" charset="-128"/>
              </a:rPr>
              <a:t>Websites</a:t>
            </a:r>
          </a:p>
          <a:p>
            <a:pPr eaLnBrk="1" hangingPunct="1">
              <a:lnSpc>
                <a:spcPct val="13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rPr>
              <a:t>http://www.aptireland.org</a:t>
            </a:r>
          </a:p>
          <a:p>
            <a:pPr eaLnBrk="1" hangingPunct="1">
              <a:lnSpc>
                <a:spcPct val="13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rPr>
              <a:t>http://www.ruhama.ie</a:t>
            </a:r>
          </a:p>
          <a:p>
            <a:pPr eaLnBrk="1" hangingPunct="1">
              <a:lnSpc>
                <a:spcPct val="13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rPr>
              <a:t>http://</a:t>
            </a:r>
            <a:r>
              <a:rPr lang="en-GB" sz="1300" b="1" dirty="0" smtClean="0">
                <a:solidFill>
                  <a:srgbClr val="3366FF"/>
                </a:solidFill>
                <a:latin typeface="Tahoma" pitchFamily="34" charset="0"/>
                <a:ea typeface="ＭＳ Ｐゴシック" pitchFamily="34" charset="-128"/>
                <a:hlinkClick r:id="rId3"/>
              </a:rPr>
              <a:t>www.blueblindfold.gov.ie</a:t>
            </a:r>
            <a:endParaRPr lang="en-GB" sz="1300" b="1" dirty="0" smtClean="0">
              <a:solidFill>
                <a:srgbClr val="3366FF"/>
              </a:solidFill>
              <a:latin typeface="Tahoma" pitchFamily="34" charset="0"/>
              <a:ea typeface="ＭＳ Ｐゴシック" pitchFamily="34" charset="-128"/>
            </a:endParaRPr>
          </a:p>
          <a:p>
            <a:pPr eaLnBrk="1" hangingPunct="1">
              <a:lnSpc>
                <a:spcPct val="13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rPr>
              <a:t>http://www.immigrantcouncil.ie </a:t>
            </a:r>
          </a:p>
          <a:p>
            <a:pPr eaLnBrk="1" hangingPunct="1">
              <a:lnSpc>
                <a:spcPct val="13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rPr>
              <a:t>http://</a:t>
            </a:r>
            <a:r>
              <a:rPr lang="en-GB" sz="1300" b="1" dirty="0" smtClean="0">
                <a:solidFill>
                  <a:srgbClr val="3366FF"/>
                </a:solidFill>
                <a:latin typeface="Tahoma" pitchFamily="34" charset="0"/>
                <a:ea typeface="ＭＳ Ｐゴシック" pitchFamily="34" charset="-128"/>
                <a:hlinkClick r:id="rId4"/>
              </a:rPr>
              <a:t>www.turnofftheredlight.ie</a:t>
            </a:r>
            <a:endParaRPr lang="en-GB" sz="1300" b="1" dirty="0" smtClean="0">
              <a:solidFill>
                <a:srgbClr val="3366FF"/>
              </a:solidFill>
              <a:latin typeface="Tahoma" pitchFamily="34" charset="0"/>
              <a:ea typeface="ＭＳ Ｐゴシック" pitchFamily="34" charset="-128"/>
            </a:endParaRPr>
          </a:p>
          <a:p>
            <a:pPr eaLnBrk="1" hangingPunct="1">
              <a:lnSpc>
                <a:spcPct val="150000"/>
              </a:lnSpc>
              <a:spcBef>
                <a:spcPct val="0"/>
              </a:spcBef>
              <a:buClr>
                <a:srgbClr val="006600"/>
              </a:buClr>
              <a:buFont typeface="Symbol" pitchFamily="18" charset="2"/>
              <a:buNone/>
            </a:pPr>
            <a:r>
              <a:rPr lang="en-GB" sz="1300" b="1" dirty="0" smtClean="0">
                <a:solidFill>
                  <a:srgbClr val="3366FF"/>
                </a:solidFill>
                <a:latin typeface="Tahoma" pitchFamily="34" charset="0"/>
                <a:ea typeface="ＭＳ Ｐゴシック" pitchFamily="34" charset="-128"/>
                <a:hlinkClick r:id="rId5"/>
              </a:rPr>
              <a:t>http://www.tirzah.ie</a:t>
            </a:r>
            <a:endParaRPr lang="en-GB" sz="1300" b="1" dirty="0" smtClean="0">
              <a:solidFill>
                <a:srgbClr val="3366FF"/>
              </a:solidFill>
              <a:latin typeface="Tahoma" pitchFamily="34" charset="0"/>
              <a:ea typeface="ＭＳ Ｐゴシック" pitchFamily="34" charset="-128"/>
            </a:endParaRPr>
          </a:p>
          <a:p>
            <a:pPr eaLnBrk="1" hangingPunct="1">
              <a:lnSpc>
                <a:spcPct val="150000"/>
              </a:lnSpc>
              <a:spcBef>
                <a:spcPct val="0"/>
              </a:spcBef>
              <a:buClr>
                <a:srgbClr val="006600"/>
              </a:buClr>
              <a:buFont typeface="Symbol" pitchFamily="18" charset="2"/>
              <a:buNone/>
            </a:pPr>
            <a:r>
              <a:rPr lang="en-GB" sz="1800" b="1" dirty="0" smtClean="0">
                <a:solidFill>
                  <a:srgbClr val="FF0000"/>
                </a:solidFill>
                <a:latin typeface="Tahoma" pitchFamily="34" charset="0"/>
                <a:ea typeface="ＭＳ Ｐゴシック" pitchFamily="34" charset="-128"/>
              </a:rPr>
              <a:t>International Organisations</a:t>
            </a:r>
            <a:endParaRPr lang="en-GB" sz="1400" b="1" dirty="0" smtClean="0">
              <a:solidFill>
                <a:srgbClr val="FF0000"/>
              </a:solidFill>
              <a:latin typeface="Tahoma" pitchFamily="34" charset="0"/>
              <a:ea typeface="ＭＳ Ｐゴシック" pitchFamily="34" charset="-128"/>
            </a:endParaRPr>
          </a:p>
          <a:p>
            <a:pPr eaLnBrk="1" hangingPunct="1">
              <a:lnSpc>
                <a:spcPct val="130000"/>
              </a:lnSpc>
              <a:spcBef>
                <a:spcPct val="0"/>
              </a:spcBef>
              <a:buClr>
                <a:srgbClr val="006600"/>
              </a:buClr>
              <a:buFont typeface="Symbol" pitchFamily="18" charset="2"/>
              <a:buNone/>
            </a:pPr>
            <a:r>
              <a:rPr lang="en-GB" sz="1400" b="1" dirty="0" smtClean="0">
                <a:solidFill>
                  <a:srgbClr val="3366FF"/>
                </a:solidFill>
                <a:latin typeface="Tahoma" pitchFamily="34" charset="0"/>
                <a:ea typeface="ＭＳ Ｐゴシック" pitchFamily="34" charset="-128"/>
              </a:rPr>
              <a:t>http://</a:t>
            </a:r>
            <a:r>
              <a:rPr lang="en-GB" sz="1400" b="1" dirty="0" smtClean="0">
                <a:solidFill>
                  <a:srgbClr val="3366FF"/>
                </a:solidFill>
                <a:latin typeface="Tahoma" pitchFamily="34" charset="0"/>
                <a:ea typeface="ＭＳ Ｐゴシック" pitchFamily="34" charset="-128"/>
                <a:hlinkClick r:id="rId6"/>
              </a:rPr>
              <a:t>www.coatnet.org</a:t>
            </a:r>
            <a:r>
              <a:rPr lang="en-GB" sz="1400" b="1" dirty="0" smtClean="0">
                <a:solidFill>
                  <a:srgbClr val="3366FF"/>
                </a:solidFill>
                <a:latin typeface="Tahoma" pitchFamily="34" charset="0"/>
                <a:ea typeface="ＭＳ Ｐゴシック" pitchFamily="34" charset="-128"/>
              </a:rPr>
              <a:t> - Christian Organisations Against Trafficking in Human Beings </a:t>
            </a:r>
          </a:p>
          <a:p>
            <a:pPr eaLnBrk="1" hangingPunct="1">
              <a:lnSpc>
                <a:spcPct val="130000"/>
              </a:lnSpc>
              <a:spcBef>
                <a:spcPct val="0"/>
              </a:spcBef>
              <a:buClr>
                <a:srgbClr val="006600"/>
              </a:buClr>
              <a:buFont typeface="Symbol" pitchFamily="18" charset="2"/>
              <a:buNone/>
            </a:pPr>
            <a:r>
              <a:rPr lang="en-GB" sz="1400" b="1" dirty="0" smtClean="0">
                <a:solidFill>
                  <a:srgbClr val="3366FF"/>
                </a:solidFill>
                <a:latin typeface="Tahoma" pitchFamily="34" charset="0"/>
                <a:ea typeface="ＭＳ Ｐゴシック" pitchFamily="34" charset="-128"/>
              </a:rPr>
              <a:t>http://</a:t>
            </a:r>
            <a:r>
              <a:rPr lang="en-GB" sz="1400" b="1" dirty="0" smtClean="0">
                <a:solidFill>
                  <a:srgbClr val="3366FF"/>
                </a:solidFill>
                <a:latin typeface="Tahoma" pitchFamily="34" charset="0"/>
                <a:ea typeface="ＭＳ Ｐゴシック" pitchFamily="34" charset="-128"/>
                <a:hlinkClick r:id="rId7"/>
              </a:rPr>
              <a:t>www.antislavery.org</a:t>
            </a:r>
            <a:r>
              <a:rPr lang="en-GB" sz="1400" b="1" dirty="0" smtClean="0">
                <a:solidFill>
                  <a:srgbClr val="3366FF"/>
                </a:solidFill>
                <a:latin typeface="Tahoma" pitchFamily="34" charset="0"/>
                <a:ea typeface="ＭＳ Ｐゴシック" pitchFamily="34" charset="-128"/>
              </a:rPr>
              <a:t> - Anti Slavery International </a:t>
            </a:r>
          </a:p>
          <a:p>
            <a:pPr eaLnBrk="1" hangingPunct="1">
              <a:lnSpc>
                <a:spcPct val="130000"/>
              </a:lnSpc>
              <a:spcBef>
                <a:spcPct val="0"/>
              </a:spcBef>
              <a:buClr>
                <a:srgbClr val="006600"/>
              </a:buClr>
              <a:buFont typeface="Symbol" pitchFamily="18" charset="2"/>
              <a:buNone/>
            </a:pPr>
            <a:r>
              <a:rPr lang="en-GB" sz="1400" b="1" dirty="0" smtClean="0">
                <a:solidFill>
                  <a:srgbClr val="3366FF"/>
                </a:solidFill>
                <a:latin typeface="Tahoma" pitchFamily="34" charset="0"/>
                <a:ea typeface="ＭＳ Ｐゴシック" pitchFamily="34" charset="-128"/>
              </a:rPr>
              <a:t>http://</a:t>
            </a:r>
            <a:r>
              <a:rPr lang="en-GB" sz="1400" b="1" dirty="0" smtClean="0">
                <a:solidFill>
                  <a:srgbClr val="3366FF"/>
                </a:solidFill>
                <a:latin typeface="Tahoma" pitchFamily="34" charset="0"/>
                <a:ea typeface="ＭＳ Ｐゴシック" pitchFamily="34" charset="-128"/>
                <a:hlinkClick r:id="rId8"/>
              </a:rPr>
              <a:t>www.gaatw.net</a:t>
            </a:r>
            <a:r>
              <a:rPr lang="en-GB" sz="1400" b="1" dirty="0" smtClean="0">
                <a:solidFill>
                  <a:srgbClr val="3366FF"/>
                </a:solidFill>
                <a:latin typeface="Tahoma" pitchFamily="34" charset="0"/>
                <a:ea typeface="ＭＳ Ｐゴシック" pitchFamily="34" charset="-128"/>
              </a:rPr>
              <a:t> - Global Alliance Against Traffic in Women (GAATW)</a:t>
            </a:r>
          </a:p>
          <a:p>
            <a:pPr eaLnBrk="1" hangingPunct="1">
              <a:lnSpc>
                <a:spcPct val="130000"/>
              </a:lnSpc>
              <a:spcBef>
                <a:spcPct val="0"/>
              </a:spcBef>
              <a:buClr>
                <a:srgbClr val="006600"/>
              </a:buClr>
              <a:buFont typeface="Symbol" pitchFamily="18" charset="2"/>
              <a:buNone/>
            </a:pPr>
            <a:r>
              <a:rPr lang="en-GB" sz="1400" b="1" dirty="0" smtClean="0">
                <a:solidFill>
                  <a:srgbClr val="3366FF"/>
                </a:solidFill>
                <a:latin typeface="Tahoma" pitchFamily="34" charset="0"/>
                <a:ea typeface="ＭＳ Ｐゴシック" pitchFamily="34" charset="-128"/>
              </a:rPr>
              <a:t>http://</a:t>
            </a:r>
            <a:r>
              <a:rPr lang="en-GB" sz="1400" b="1" dirty="0" smtClean="0">
                <a:solidFill>
                  <a:srgbClr val="3366FF"/>
                </a:solidFill>
                <a:latin typeface="Tahoma" pitchFamily="34" charset="0"/>
                <a:ea typeface="ＭＳ Ｐゴシック" pitchFamily="34" charset="-128"/>
                <a:hlinkClick r:id="rId9"/>
              </a:rPr>
              <a:t>www.catinternational.org</a:t>
            </a:r>
            <a:r>
              <a:rPr lang="en-GB" sz="1400" b="1" dirty="0" smtClean="0">
                <a:solidFill>
                  <a:srgbClr val="3366FF"/>
                </a:solidFill>
                <a:latin typeface="Tahoma" pitchFamily="34" charset="0"/>
                <a:ea typeface="ＭＳ Ｐゴシック" pitchFamily="34" charset="-128"/>
              </a:rPr>
              <a:t> - The Coalition Against Trafficking in Women (CATW) International </a:t>
            </a:r>
          </a:p>
          <a:p>
            <a:pPr eaLnBrk="1" hangingPunct="1">
              <a:lnSpc>
                <a:spcPct val="130000"/>
              </a:lnSpc>
              <a:spcBef>
                <a:spcPct val="0"/>
              </a:spcBef>
              <a:buClr>
                <a:srgbClr val="006600"/>
              </a:buClr>
              <a:buFont typeface="Symbol" pitchFamily="18" charset="2"/>
              <a:buNone/>
            </a:pPr>
            <a:r>
              <a:rPr lang="en-GB" sz="1400" b="1" dirty="0" smtClean="0">
                <a:solidFill>
                  <a:srgbClr val="3366FF"/>
                </a:solidFill>
                <a:latin typeface="Tahoma" pitchFamily="34" charset="0"/>
                <a:ea typeface="ＭＳ Ｐゴシック" pitchFamily="34" charset="-128"/>
                <a:hlinkClick r:id="rId10"/>
              </a:rPr>
              <a:t>http://www.renate-europe.net</a:t>
            </a:r>
            <a:r>
              <a:rPr lang="en-GB" sz="1400" b="1" dirty="0" smtClean="0">
                <a:solidFill>
                  <a:srgbClr val="3366FF"/>
                </a:solidFill>
                <a:latin typeface="Tahoma" pitchFamily="34" charset="0"/>
                <a:ea typeface="ＭＳ Ｐゴシック" pitchFamily="34" charset="-128"/>
              </a:rPr>
              <a:t> </a:t>
            </a:r>
            <a:r>
              <a:rPr lang="en-GB" sz="1400" b="1" dirty="0" smtClean="0">
                <a:solidFill>
                  <a:srgbClr val="3366FF"/>
                </a:solidFill>
                <a:latin typeface="Tahoma" pitchFamily="34" charset="0"/>
                <a:ea typeface="ＭＳ Ｐゴシック" pitchFamily="34" charset="-128"/>
                <a:cs typeface="Tahoma" pitchFamily="34" charset="0"/>
              </a:rPr>
              <a:t>- </a:t>
            </a:r>
            <a:r>
              <a:rPr lang="en-US" sz="1400" b="1" dirty="0" smtClean="0">
                <a:solidFill>
                  <a:srgbClr val="3366FF"/>
                </a:solidFill>
                <a:latin typeface="Tahoma" pitchFamily="34" charset="0"/>
                <a:ea typeface="ＭＳ Ｐゴシック" pitchFamily="34" charset="-128"/>
                <a:cs typeface="Tahoma" pitchFamily="34" charset="0"/>
              </a:rPr>
              <a:t>Religious in Europe Networking Against Trafficking and Exploitation</a:t>
            </a:r>
          </a:p>
          <a:p>
            <a:pPr eaLnBrk="1" hangingPunct="1">
              <a:lnSpc>
                <a:spcPct val="130000"/>
              </a:lnSpc>
              <a:spcBef>
                <a:spcPct val="0"/>
              </a:spcBef>
              <a:buClr>
                <a:srgbClr val="006600"/>
              </a:buClr>
              <a:buFont typeface="Symbol" pitchFamily="18" charset="2"/>
              <a:buNone/>
            </a:pPr>
            <a:endParaRPr lang="en-GB" sz="1300" dirty="0" smtClean="0">
              <a:solidFill>
                <a:srgbClr val="3366FF"/>
              </a:solidFill>
              <a:latin typeface="Tahoma" pitchFamily="34" charset="0"/>
              <a:ea typeface="ＭＳ Ｐゴシック" pitchFamily="34" charset="-128"/>
            </a:endParaRPr>
          </a:p>
          <a:p>
            <a:pPr eaLnBrk="1" hangingPunct="1">
              <a:lnSpc>
                <a:spcPct val="130000"/>
              </a:lnSpc>
              <a:spcBef>
                <a:spcPct val="0"/>
              </a:spcBef>
              <a:buClr>
                <a:srgbClr val="006600"/>
              </a:buClr>
              <a:buFont typeface="Symbol" pitchFamily="18" charset="2"/>
              <a:buNone/>
            </a:pPr>
            <a:endParaRPr lang="en-IE" sz="1300" dirty="0" smtClean="0">
              <a:solidFill>
                <a:srgbClr val="AA7716"/>
              </a:solidFill>
              <a:latin typeface="Tahoma" pitchFamily="34" charset="0"/>
              <a:ea typeface="ＭＳ Ｐゴシック" pitchFamily="34" charset="-128"/>
            </a:endParaRPr>
          </a:p>
          <a:p>
            <a:pPr eaLnBrk="1" hangingPunct="1">
              <a:lnSpc>
                <a:spcPct val="130000"/>
              </a:lnSpc>
            </a:pPr>
            <a:endParaRPr lang="en-US" sz="1300" dirty="0" smtClean="0">
              <a:solidFill>
                <a:srgbClr val="AA7716"/>
              </a:solidFill>
              <a:ea typeface="ＭＳ Ｐゴシック" pitchFamily="34" charset="-128"/>
            </a:endParaRPr>
          </a:p>
        </p:txBody>
      </p:sp>
      <p:sp>
        <p:nvSpPr>
          <p:cNvPr id="46082" name="Title 1"/>
          <p:cNvSpPr>
            <a:spLocks noGrp="1"/>
          </p:cNvSpPr>
          <p:nvPr>
            <p:ph type="title"/>
          </p:nvPr>
        </p:nvSpPr>
        <p:spPr/>
        <p:txBody>
          <a:bodyPr/>
          <a:lstStyle/>
          <a:p>
            <a:pPr eaLnBrk="1" hangingPunct="1"/>
            <a:r>
              <a:rPr lang="en-US" dirty="0" smtClean="0">
                <a:ea typeface="ＭＳ Ｐゴシック" pitchFamily="34" charset="-128"/>
              </a:rPr>
              <a:t>List of Resources</a:t>
            </a:r>
          </a:p>
        </p:txBody>
      </p:sp>
      <p:pic>
        <p:nvPicPr>
          <p:cNvPr id="4" name="Picture 3" descr="images-1.jpeg"/>
          <p:cNvPicPr>
            <a:picLocks noChangeAspect="1"/>
          </p:cNvPicPr>
          <p:nvPr/>
        </p:nvPicPr>
        <p:blipFill>
          <a:blip r:embed="rId11">
            <a:extLst/>
          </a:blip>
          <a:stretch>
            <a:fillRect/>
          </a:stretch>
        </p:blipFill>
        <p:spPr>
          <a:xfrm>
            <a:off x="6216406" y="1837418"/>
            <a:ext cx="2927594" cy="2914582"/>
          </a:xfrm>
          <a:prstGeom prst="rect">
            <a:avLst/>
          </a:prstGeom>
          <a:ln>
            <a:noFill/>
          </a:ln>
          <a:effectLst>
            <a:softEdge rad="112500"/>
          </a:effectLst>
        </p:spPr>
      </p:pic>
      <p:pic>
        <p:nvPicPr>
          <p:cNvPr id="5" name="Picture 2" descr="C:\Users\Rachel\Downloads\apt_logo.jpg"/>
          <p:cNvPicPr>
            <a:picLocks noChangeAspect="1" noChangeArrowheads="1"/>
          </p:cNvPicPr>
          <p:nvPr/>
        </p:nvPicPr>
        <p:blipFill>
          <a:blip r:embed="rId12"/>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0" descr="Poster18oktober_English_small.jpg"/>
          <p:cNvPicPr>
            <a:picLocks noChangeAspect="1" noChangeArrowheads="1"/>
          </p:cNvPicPr>
          <p:nvPr/>
        </p:nvPicPr>
        <p:blipFill>
          <a:blip r:embed="rId2"/>
          <a:srcRect/>
          <a:stretch>
            <a:fillRect/>
          </a:stretch>
        </p:blipFill>
        <p:spPr bwMode="auto">
          <a:xfrm>
            <a:off x="436098" y="675250"/>
            <a:ext cx="8145194" cy="54160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40000">
              <a:schemeClr val="tx2">
                <a:lumMod val="60000"/>
                <a:lumOff val="40000"/>
                <a:alpha val="65000"/>
              </a:schemeClr>
            </a:gs>
            <a:gs pos="74000">
              <a:schemeClr val="bg2">
                <a:tint val="94000"/>
                <a:shade val="94000"/>
                <a:satMod val="128000"/>
                <a:lumMod val="100000"/>
              </a:schemeClr>
            </a:gs>
            <a:gs pos="100000">
              <a:schemeClr val="bg2">
                <a:tint val="98000"/>
                <a:shade val="100000"/>
                <a:hueMod val="98000"/>
                <a:satMod val="100000"/>
                <a:lumMod val="74000"/>
              </a:schemeClr>
            </a:gs>
          </a:gsLst>
          <a:path path="circle">
            <a:fillToRect l="20000" t="-40000" r="20000" b="140000"/>
          </a:path>
        </a:gradFill>
        <a:effectLst/>
      </p:bgPr>
    </p:bg>
    <p:spTree>
      <p:nvGrpSpPr>
        <p:cNvPr id="1" name=""/>
        <p:cNvGrpSpPr/>
        <p:nvPr/>
      </p:nvGrpSpPr>
      <p:grpSpPr>
        <a:xfrm>
          <a:off x="0" y="0"/>
          <a:ext cx="0" cy="0"/>
          <a:chOff x="0" y="0"/>
          <a:chExt cx="0" cy="0"/>
        </a:xfrm>
      </p:grpSpPr>
      <p:sp>
        <p:nvSpPr>
          <p:cNvPr id="4" name="Rectangle 3"/>
          <p:cNvSpPr/>
          <p:nvPr/>
        </p:nvSpPr>
        <p:spPr>
          <a:xfrm>
            <a:off x="1393371" y="4630058"/>
            <a:ext cx="5486400" cy="1846659"/>
          </a:xfrm>
          <a:prstGeom prst="rect">
            <a:avLst/>
          </a:prstGeom>
        </p:spPr>
        <p:txBody>
          <a:bodyPr wrap="square">
            <a:spAutoFit/>
          </a:bodyPr>
          <a:lstStyle/>
          <a:p>
            <a:r>
              <a:rPr lang="en-IE" sz="2400" dirty="0" smtClean="0"/>
              <a:t>"Throughout our evolutionary story the universe constantly generates new life. </a:t>
            </a:r>
          </a:p>
          <a:p>
            <a:r>
              <a:rPr lang="en-IE" sz="2400" dirty="0" smtClean="0"/>
              <a:t>Anything which degrades that life violates the sacredness of all life".</a:t>
            </a:r>
            <a:r>
              <a:rPr lang="en-IE" dirty="0" smtClean="0"/>
              <a:t/>
            </a:r>
            <a:br>
              <a:rPr lang="en-IE" dirty="0" smtClean="0"/>
            </a:br>
            <a:endParaRPr lang="en-IE" dirty="0"/>
          </a:p>
        </p:txBody>
      </p:sp>
      <p:pic>
        <p:nvPicPr>
          <p:cNvPr id="1026" name="Picture 2" descr="C:\Users\catherine\Desktop\1285520484ym270Y.jpg"/>
          <p:cNvPicPr>
            <a:picLocks noChangeAspect="1" noChangeArrowheads="1"/>
          </p:cNvPicPr>
          <p:nvPr/>
        </p:nvPicPr>
        <p:blipFill>
          <a:blip r:embed="rId2"/>
          <a:srcRect/>
          <a:stretch>
            <a:fillRect/>
          </a:stretch>
        </p:blipFill>
        <p:spPr bwMode="auto">
          <a:xfrm>
            <a:off x="2786743" y="580571"/>
            <a:ext cx="2587736" cy="36390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1"/>
          </p:nvPr>
        </p:nvSpPr>
        <p:spPr>
          <a:xfrm>
            <a:off x="457200" y="5082362"/>
            <a:ext cx="7527851" cy="1127051"/>
          </a:xfrm>
        </p:spPr>
        <p:txBody>
          <a:bodyPr>
            <a:normAutofit/>
          </a:bodyPr>
          <a:lstStyle/>
          <a:p>
            <a:pPr eaLnBrk="1" hangingPunct="1"/>
            <a:r>
              <a:rPr lang="en-US" b="1" dirty="0" smtClean="0">
                <a:solidFill>
                  <a:schemeClr val="tx1"/>
                </a:solidFill>
                <a:ea typeface="ＭＳ Ｐゴシック" pitchFamily="34" charset="-128"/>
              </a:rPr>
              <a:t>APT – Act to Prevent Trafficking</a:t>
            </a:r>
          </a:p>
          <a:p>
            <a:pPr eaLnBrk="1" hangingPunct="1"/>
            <a:r>
              <a:rPr lang="en-US" b="1" dirty="0" smtClean="0">
                <a:solidFill>
                  <a:schemeClr val="tx1"/>
                </a:solidFill>
                <a:ea typeface="ＭＳ Ｐゴシック" pitchFamily="34" charset="-128"/>
              </a:rPr>
              <a:t>www.aptireland.org</a:t>
            </a:r>
          </a:p>
        </p:txBody>
      </p:sp>
      <p:sp>
        <p:nvSpPr>
          <p:cNvPr id="4" name="TextBox 3"/>
          <p:cNvSpPr txBox="1"/>
          <p:nvPr/>
        </p:nvSpPr>
        <p:spPr>
          <a:xfrm>
            <a:off x="1456660" y="1286540"/>
            <a:ext cx="5720317" cy="3108543"/>
          </a:xfrm>
          <a:prstGeom prst="rect">
            <a:avLst/>
          </a:prstGeom>
          <a:noFill/>
        </p:spPr>
        <p:txBody>
          <a:bodyPr wrap="square" rtlCol="0">
            <a:spAutoFit/>
          </a:bodyPr>
          <a:lstStyle/>
          <a:p>
            <a:pPr algn="ctr"/>
            <a:r>
              <a:rPr lang="en-GB" sz="2800" b="1" i="1" dirty="0" smtClean="0"/>
              <a:t>“Human trafficking is an open wound on the body of contemporary society, </a:t>
            </a:r>
          </a:p>
          <a:p>
            <a:pPr algn="ctr"/>
            <a:r>
              <a:rPr lang="en-GB" sz="2800" b="1" i="1" dirty="0" smtClean="0"/>
              <a:t>a scourge upon the body of Christ. </a:t>
            </a:r>
          </a:p>
          <a:p>
            <a:pPr algn="ctr"/>
            <a:r>
              <a:rPr lang="en-GB" sz="2800" b="1" i="1" dirty="0" smtClean="0"/>
              <a:t>It is a crime against humanity</a:t>
            </a:r>
            <a:r>
              <a:rPr lang="en-GB" sz="2800" b="1" dirty="0" smtClean="0"/>
              <a:t>.” 		                      </a:t>
            </a:r>
            <a:r>
              <a:rPr lang="en-GB" sz="1600" b="1" dirty="0" smtClean="0"/>
              <a:t>Pope Francis 2013</a:t>
            </a:r>
          </a:p>
        </p:txBody>
      </p:sp>
      <p:pic>
        <p:nvPicPr>
          <p:cNvPr id="6" name="Picture 5" descr="APT logo.JPG"/>
          <p:cNvPicPr/>
          <p:nvPr/>
        </p:nvPicPr>
        <p:blipFill>
          <a:blip r:embed="rId2" cstate="print"/>
          <a:stretch>
            <a:fillRect/>
          </a:stretch>
        </p:blipFill>
        <p:spPr>
          <a:xfrm>
            <a:off x="6230679" y="5847907"/>
            <a:ext cx="2466754" cy="73083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2770188"/>
            <a:ext cx="8829902" cy="4017962"/>
          </a:xfrm>
        </p:spPr>
        <p:txBody>
          <a:bodyPr rtlCol="0">
            <a:normAutofit fontScale="77500" lnSpcReduction="20000"/>
          </a:bodyPr>
          <a:lstStyle/>
          <a:p>
            <a:pPr marL="274320" indent="-274320" eaLnBrk="1" fontAlgn="auto" hangingPunct="1">
              <a:spcAft>
                <a:spcPts val="0"/>
              </a:spcAft>
              <a:buClr>
                <a:schemeClr val="tx2"/>
              </a:buClr>
              <a:buFont typeface="Arial" pitchFamily="34" charset="0"/>
              <a:buChar char="•"/>
              <a:defRPr/>
            </a:pPr>
            <a:r>
              <a:rPr lang="en-US" sz="4100" b="1" dirty="0" smtClean="0">
                <a:solidFill>
                  <a:schemeClr val="tx1"/>
                </a:solidFill>
                <a:ea typeface="+mn-ea"/>
              </a:rPr>
              <a:t>Forced labour</a:t>
            </a:r>
          </a:p>
          <a:p>
            <a:pPr marL="274320" indent="-274320" eaLnBrk="1" fontAlgn="auto" hangingPunct="1">
              <a:spcAft>
                <a:spcPts val="0"/>
              </a:spcAft>
              <a:buClr>
                <a:schemeClr val="tx2"/>
              </a:buClr>
              <a:buFont typeface="Arial" pitchFamily="34" charset="0"/>
              <a:buChar char="•"/>
              <a:defRPr/>
            </a:pPr>
            <a:endParaRPr lang="en-US" sz="4100" b="1" dirty="0" smtClean="0">
              <a:solidFill>
                <a:schemeClr val="tx1"/>
              </a:solidFill>
              <a:ea typeface="+mn-ea"/>
            </a:endParaRPr>
          </a:p>
          <a:p>
            <a:pPr marL="274320" indent="-274320" eaLnBrk="1" fontAlgn="auto" hangingPunct="1">
              <a:spcAft>
                <a:spcPts val="0"/>
              </a:spcAft>
              <a:buClr>
                <a:schemeClr val="tx2"/>
              </a:buClr>
              <a:buFont typeface="Arial" pitchFamily="34" charset="0"/>
              <a:buChar char="•"/>
              <a:defRPr/>
            </a:pPr>
            <a:r>
              <a:rPr lang="en-US" sz="4100" b="1" dirty="0" smtClean="0">
                <a:solidFill>
                  <a:schemeClr val="tx1"/>
                </a:solidFill>
                <a:ea typeface="+mn-ea"/>
              </a:rPr>
              <a:t>Sale of human organs</a:t>
            </a:r>
          </a:p>
          <a:p>
            <a:pPr marL="274320" indent="-274320" eaLnBrk="1" fontAlgn="auto" hangingPunct="1">
              <a:spcAft>
                <a:spcPts val="0"/>
              </a:spcAft>
              <a:buClr>
                <a:schemeClr val="tx2"/>
              </a:buClr>
              <a:buFont typeface="Arial" pitchFamily="34" charset="0"/>
              <a:buChar char="•"/>
              <a:defRPr/>
            </a:pPr>
            <a:endParaRPr lang="en-US" sz="4100" b="1" dirty="0" smtClean="0">
              <a:solidFill>
                <a:schemeClr val="tx1"/>
              </a:solidFill>
              <a:ea typeface="+mn-ea"/>
            </a:endParaRPr>
          </a:p>
          <a:p>
            <a:pPr marL="274320" indent="-274320" eaLnBrk="1" fontAlgn="auto" hangingPunct="1">
              <a:spcAft>
                <a:spcPts val="0"/>
              </a:spcAft>
              <a:buClr>
                <a:schemeClr val="tx2"/>
              </a:buClr>
              <a:buFont typeface="Arial" pitchFamily="34" charset="0"/>
              <a:buChar char="•"/>
              <a:defRPr/>
            </a:pPr>
            <a:r>
              <a:rPr lang="en-US" sz="4100" b="1" dirty="0" smtClean="0">
                <a:solidFill>
                  <a:schemeClr val="tx1"/>
                </a:solidFill>
                <a:ea typeface="+mn-ea"/>
              </a:rPr>
              <a:t>Sexual exploitation </a:t>
            </a:r>
          </a:p>
          <a:p>
            <a:pPr marL="0" indent="0" eaLnBrk="1" fontAlgn="auto" hangingPunct="1">
              <a:spcAft>
                <a:spcPts val="0"/>
              </a:spcAft>
              <a:buFont typeface="Symbol" pitchFamily="18" charset="2"/>
              <a:buNone/>
              <a:defRPr/>
            </a:pPr>
            <a:r>
              <a:rPr lang="en-US" sz="3200" b="1" dirty="0">
                <a:solidFill>
                  <a:schemeClr val="tx1"/>
                </a:solidFill>
                <a:ea typeface="+mn-ea"/>
              </a:rPr>
              <a:t>	</a:t>
            </a:r>
            <a:endParaRPr lang="en-US" sz="3200" b="1" dirty="0" smtClean="0">
              <a:solidFill>
                <a:schemeClr val="tx1"/>
              </a:solidFill>
              <a:ea typeface="+mn-ea"/>
            </a:endParaRPr>
          </a:p>
          <a:p>
            <a:pPr marL="0" indent="0" eaLnBrk="1" fontAlgn="auto" hangingPunct="1">
              <a:spcAft>
                <a:spcPts val="0"/>
              </a:spcAft>
              <a:buFont typeface="Symbol" pitchFamily="18" charset="2"/>
              <a:buNone/>
              <a:defRPr/>
            </a:pPr>
            <a:endParaRPr lang="en-US" sz="3200" b="1" dirty="0" smtClean="0">
              <a:solidFill>
                <a:schemeClr val="tx1"/>
              </a:solidFill>
              <a:ea typeface="+mn-ea"/>
            </a:endParaRPr>
          </a:p>
          <a:p>
            <a:pPr marL="0" indent="0" eaLnBrk="1" fontAlgn="auto" hangingPunct="1">
              <a:spcAft>
                <a:spcPts val="0"/>
              </a:spcAft>
              <a:buFont typeface="Symbol" pitchFamily="18" charset="2"/>
              <a:buNone/>
              <a:defRPr/>
            </a:pPr>
            <a:endParaRPr lang="en-US" b="1" dirty="0" smtClean="0">
              <a:solidFill>
                <a:schemeClr val="tx1"/>
              </a:solidFill>
              <a:ea typeface="+mn-ea"/>
            </a:endParaRPr>
          </a:p>
          <a:p>
            <a:pPr marL="0" indent="0" eaLnBrk="1" fontAlgn="auto" hangingPunct="1">
              <a:spcAft>
                <a:spcPts val="0"/>
              </a:spcAft>
              <a:buFont typeface="Symbol" pitchFamily="18" charset="2"/>
              <a:buNone/>
              <a:defRPr/>
            </a:pPr>
            <a:r>
              <a:rPr lang="en-US" sz="3600" b="1" dirty="0" smtClean="0">
                <a:solidFill>
                  <a:schemeClr val="tx1"/>
                </a:solidFill>
                <a:ea typeface="+mn-ea"/>
              </a:rPr>
              <a:t>People are bought and sold as commodities</a:t>
            </a:r>
            <a:endParaRPr lang="en-US" sz="3600" b="1" dirty="0">
              <a:solidFill>
                <a:schemeClr val="tx1"/>
              </a:solidFill>
              <a:ea typeface="+mn-ea"/>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chemeClr val="tx1"/>
                </a:solidFill>
                <a:ea typeface="+mj-ea"/>
              </a:rPr>
              <a:t>Different forms of human trafficking</a:t>
            </a:r>
            <a:endParaRPr lang="en-US" b="1" dirty="0">
              <a:solidFill>
                <a:schemeClr val="tx1"/>
              </a:solidFill>
              <a:ea typeface="+mj-ea"/>
            </a:endParaRPr>
          </a:p>
        </p:txBody>
      </p:sp>
      <p:pic>
        <p:nvPicPr>
          <p:cNvPr id="7" name="Picture 6"/>
          <p:cNvPicPr>
            <a:picLocks noChangeAspect="1"/>
          </p:cNvPicPr>
          <p:nvPr/>
        </p:nvPicPr>
        <p:blipFill>
          <a:blip r:embed="rId3"/>
          <a:stretch>
            <a:fillRect/>
          </a:stretch>
        </p:blipFill>
        <p:spPr>
          <a:xfrm>
            <a:off x="4420807" y="2770188"/>
            <a:ext cx="4265993" cy="2807533"/>
          </a:xfrm>
          <a:prstGeom prst="rect">
            <a:avLst/>
          </a:prstGeom>
          <a:ln>
            <a:noFill/>
          </a:ln>
          <a:effectLst>
            <a:softEdge rad="112500"/>
          </a:effectLst>
        </p:spPr>
      </p:pic>
      <p:pic>
        <p:nvPicPr>
          <p:cNvPr id="6" name="Picture 2" descr="C:\Users\Rachel\Downloads\apt_logo.jpg"/>
          <p:cNvPicPr>
            <a:picLocks noChangeAspect="1" noChangeArrowheads="1"/>
          </p:cNvPicPr>
          <p:nvPr/>
        </p:nvPicPr>
        <p:blipFill>
          <a:blip r:embed="rId4"/>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320675" y="2108200"/>
            <a:ext cx="5959475" cy="4479925"/>
          </a:xfrm>
        </p:spPr>
        <p:txBody>
          <a:bodyPr/>
          <a:lstStyle/>
          <a:p>
            <a:pPr eaLnBrk="1" hangingPunct="1">
              <a:buClr>
                <a:schemeClr val="tx2"/>
              </a:buClr>
              <a:buFont typeface="Arial" pitchFamily="34" charset="0"/>
              <a:buChar char="•"/>
            </a:pPr>
            <a:r>
              <a:rPr lang="en-US" sz="3200" dirty="0" smtClean="0">
                <a:ea typeface="ＭＳ Ｐゴシック" pitchFamily="34" charset="-128"/>
              </a:rPr>
              <a:t>Smuggling of migrants and human trafficking both involve moving human persons for profit</a:t>
            </a:r>
          </a:p>
          <a:p>
            <a:pPr eaLnBrk="1" hangingPunct="1">
              <a:buClr>
                <a:schemeClr val="tx2"/>
              </a:buClr>
              <a:buFont typeface="Arial" pitchFamily="34" charset="0"/>
              <a:buChar char="•"/>
            </a:pPr>
            <a:r>
              <a:rPr lang="en-US" sz="3200" dirty="0" smtClean="0">
                <a:ea typeface="ＭＳ Ｐゴシック" pitchFamily="34" charset="-128"/>
              </a:rPr>
              <a:t>Smuggled persons are left to their own devices on arrival</a:t>
            </a:r>
          </a:p>
          <a:p>
            <a:pPr eaLnBrk="1" hangingPunct="1">
              <a:buClr>
                <a:schemeClr val="tx2"/>
              </a:buClr>
              <a:buFont typeface="Arial" pitchFamily="34" charset="0"/>
              <a:buChar char="•"/>
            </a:pPr>
            <a:r>
              <a:rPr lang="en-US" sz="3200" dirty="0" smtClean="0">
                <a:ea typeface="ＭＳ Ｐゴシック" pitchFamily="34" charset="-128"/>
              </a:rPr>
              <a:t>Trafficked persons are under the control of others</a:t>
            </a:r>
          </a:p>
        </p:txBody>
      </p:sp>
      <p:sp>
        <p:nvSpPr>
          <p:cNvPr id="17410"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Smuggling Vs Trafficking</a:t>
            </a:r>
          </a:p>
        </p:txBody>
      </p:sp>
      <p:pic>
        <p:nvPicPr>
          <p:cNvPr id="5" name="Picture 4" descr="human_trafficking_istock-prv.jpg"/>
          <p:cNvPicPr>
            <a:picLocks noChangeAspect="1"/>
          </p:cNvPicPr>
          <p:nvPr/>
        </p:nvPicPr>
        <p:blipFill>
          <a:blip r:embed="rId3">
            <a:extLst/>
          </a:blip>
          <a:stretch>
            <a:fillRect/>
          </a:stretch>
        </p:blipFill>
        <p:spPr>
          <a:xfrm>
            <a:off x="6098279" y="2149355"/>
            <a:ext cx="2588522" cy="3877935"/>
          </a:xfrm>
          <a:prstGeom prst="rect">
            <a:avLst/>
          </a:prstGeom>
          <a:ln>
            <a:noFill/>
          </a:ln>
          <a:effectLst>
            <a:softEdge rad="112500"/>
          </a:effectLst>
        </p:spPr>
      </p:pic>
      <p:pic>
        <p:nvPicPr>
          <p:cNvPr id="6" name="Picture 2" descr="C:\Users\Rachel\Downloads\apt_logo.jpg"/>
          <p:cNvPicPr>
            <a:picLocks noChangeAspect="1" noChangeArrowheads="1"/>
          </p:cNvPicPr>
          <p:nvPr/>
        </p:nvPicPr>
        <p:blipFill>
          <a:blip r:embed="rId4"/>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166688" y="2016125"/>
            <a:ext cx="4187598" cy="3760561"/>
          </a:xfrm>
        </p:spPr>
        <p:txBody>
          <a:bodyPr/>
          <a:lstStyle/>
          <a:p>
            <a:pPr marL="0" indent="0" eaLnBrk="1" hangingPunct="1">
              <a:buNone/>
            </a:pPr>
            <a:r>
              <a:rPr lang="en-US" dirty="0" smtClean="0">
                <a:ea typeface="ＭＳ Ｐゴシック" pitchFamily="34" charset="-128"/>
              </a:rPr>
              <a:t>	</a:t>
            </a:r>
            <a:r>
              <a:rPr lang="en-US" b="1" dirty="0" smtClean="0">
                <a:ea typeface="ＭＳ Ｐゴシック" pitchFamily="34" charset="-128"/>
              </a:rPr>
              <a:t>PUSH</a:t>
            </a:r>
          </a:p>
          <a:p>
            <a:pPr marL="0" indent="0" eaLnBrk="1" hangingPunct="1">
              <a:buNone/>
            </a:pPr>
            <a:r>
              <a:rPr lang="en-US" dirty="0" smtClean="0">
                <a:ea typeface="ＭＳ Ｐゴシック" pitchFamily="34" charset="-128"/>
              </a:rPr>
              <a:t>1. Poverty</a:t>
            </a:r>
            <a:endParaRPr lang="en-US" sz="900" dirty="0" smtClean="0">
              <a:ea typeface="ＭＳ Ｐゴシック" pitchFamily="34" charset="-128"/>
            </a:endParaRPr>
          </a:p>
          <a:p>
            <a:pPr marL="0" indent="0" eaLnBrk="1" hangingPunct="1">
              <a:buNone/>
            </a:pPr>
            <a:endParaRPr lang="en-US" sz="900" dirty="0" smtClean="0">
              <a:ea typeface="ＭＳ Ｐゴシック" pitchFamily="34" charset="-128"/>
            </a:endParaRPr>
          </a:p>
          <a:p>
            <a:pPr marL="0" indent="0" eaLnBrk="1" hangingPunct="1">
              <a:buNone/>
            </a:pPr>
            <a:r>
              <a:rPr lang="en-US" dirty="0" smtClean="0">
                <a:ea typeface="ＭＳ Ｐゴシック" pitchFamily="34" charset="-128"/>
              </a:rPr>
              <a:t>2. Inequality </a:t>
            </a:r>
            <a:endParaRPr lang="en-US" sz="900" dirty="0" smtClean="0">
              <a:ea typeface="ＭＳ Ｐゴシック" pitchFamily="34" charset="-128"/>
            </a:endParaRPr>
          </a:p>
          <a:p>
            <a:pPr marL="0" indent="0" eaLnBrk="1" hangingPunct="1">
              <a:buNone/>
            </a:pPr>
            <a:endParaRPr lang="en-US" sz="900" dirty="0" smtClean="0">
              <a:ea typeface="ＭＳ Ｐゴシック" pitchFamily="34" charset="-128"/>
            </a:endParaRPr>
          </a:p>
          <a:p>
            <a:pPr marL="0" indent="0" eaLnBrk="1" hangingPunct="1">
              <a:buNone/>
            </a:pPr>
            <a:r>
              <a:rPr lang="en-US" dirty="0" smtClean="0">
                <a:ea typeface="ＭＳ Ｐゴシック" pitchFamily="34" charset="-128"/>
              </a:rPr>
              <a:t>3. Violence</a:t>
            </a:r>
            <a:endParaRPr lang="en-US" sz="900" dirty="0" smtClean="0">
              <a:ea typeface="ＭＳ Ｐゴシック" pitchFamily="34" charset="-128"/>
            </a:endParaRPr>
          </a:p>
          <a:p>
            <a:pPr marL="0" indent="0" eaLnBrk="1" hangingPunct="1">
              <a:buNone/>
            </a:pPr>
            <a:endParaRPr lang="en-US" sz="900" dirty="0" smtClean="0">
              <a:ea typeface="ＭＳ Ｐゴシック" pitchFamily="34" charset="-128"/>
            </a:endParaRPr>
          </a:p>
          <a:p>
            <a:pPr marL="0" indent="0" eaLnBrk="1" hangingPunct="1">
              <a:buNone/>
            </a:pPr>
            <a:r>
              <a:rPr lang="en-US" dirty="0" smtClean="0">
                <a:ea typeface="ＭＳ Ｐゴシック" pitchFamily="34" charset="-128"/>
              </a:rPr>
              <a:t>4. Prior sexual exploitation</a:t>
            </a:r>
            <a:endParaRPr lang="en-US" sz="900" dirty="0" smtClean="0">
              <a:ea typeface="ＭＳ Ｐゴシック" pitchFamily="34" charset="-128"/>
            </a:endParaRPr>
          </a:p>
          <a:p>
            <a:pPr marL="0" indent="0" eaLnBrk="1" hangingPunct="1">
              <a:buNone/>
            </a:pPr>
            <a:endParaRPr lang="en-US" sz="900" dirty="0" smtClean="0">
              <a:ea typeface="ＭＳ Ｐゴシック" pitchFamily="34" charset="-128"/>
            </a:endParaRPr>
          </a:p>
          <a:p>
            <a:pPr marL="0" indent="0" eaLnBrk="1" hangingPunct="1">
              <a:buNone/>
            </a:pPr>
            <a:r>
              <a:rPr lang="en-US" dirty="0" smtClean="0">
                <a:ea typeface="ＭＳ Ｐゴシック" pitchFamily="34" charset="-128"/>
              </a:rPr>
              <a:t>5. Lack of awareness about this crime</a:t>
            </a:r>
          </a:p>
        </p:txBody>
      </p:sp>
      <p:sp>
        <p:nvSpPr>
          <p:cNvPr id="19458" name="Title 1"/>
          <p:cNvSpPr>
            <a:spLocks noGrp="1"/>
          </p:cNvSpPr>
          <p:nvPr>
            <p:ph type="title"/>
          </p:nvPr>
        </p:nvSpPr>
        <p:spPr/>
        <p:txBody>
          <a:bodyPr/>
          <a:lstStyle/>
          <a:p>
            <a:pPr eaLnBrk="1" hangingPunct="1"/>
            <a:r>
              <a:rPr lang="en-US" b="1" dirty="0" smtClean="0">
                <a:solidFill>
                  <a:schemeClr val="tx1"/>
                </a:solidFill>
                <a:ea typeface="ＭＳ Ｐゴシック" pitchFamily="34" charset="-128"/>
              </a:rPr>
              <a:t>Roots of trafficking</a:t>
            </a:r>
          </a:p>
        </p:txBody>
      </p:sp>
      <p:sp>
        <p:nvSpPr>
          <p:cNvPr id="6" name="Content Placeholder 2"/>
          <p:cNvSpPr txBox="1">
            <a:spLocks/>
          </p:cNvSpPr>
          <p:nvPr/>
        </p:nvSpPr>
        <p:spPr bwMode="auto">
          <a:xfrm>
            <a:off x="4724173" y="2168525"/>
            <a:ext cx="4187598" cy="438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defRPr/>
            </a:pPr>
            <a:r>
              <a:rPr kumimoji="0" lang="en-US" sz="2400" b="0" i="0" u="none" strike="noStrike" kern="1200" cap="none" spc="0" normalizeH="0" baseline="0" noProof="0" dirty="0" smtClean="0">
                <a:ln>
                  <a:noFill/>
                </a:ln>
                <a:solidFill>
                  <a:schemeClr val="tx2"/>
                </a:solidFill>
                <a:effectLst/>
                <a:uLnTx/>
                <a:uFillTx/>
                <a:latin typeface="+mn-lt"/>
                <a:ea typeface="ＭＳ Ｐゴシック" pitchFamily="34" charset="-128"/>
                <a:cs typeface="+mn-cs"/>
              </a:rPr>
              <a:t>	</a:t>
            </a:r>
          </a:p>
          <a:p>
            <a:pPr marL="0" marR="0" lvl="0" indent="0" algn="l" defTabSz="914400" rtl="0" eaLnBrk="1" fontAlgn="base" latinLnBrk="0" hangingPunct="1">
              <a:lnSpc>
                <a:spcPct val="100000"/>
              </a:lnSpc>
              <a:spcBef>
                <a:spcPct val="20000"/>
              </a:spcBef>
              <a:spcAft>
                <a:spcPct val="0"/>
              </a:spcAft>
              <a:buClr>
                <a:schemeClr val="accent1"/>
              </a:buClr>
              <a:buSzPct val="100000"/>
              <a:buFont typeface="Symbol" pitchFamily="18" charset="2"/>
              <a:buNone/>
              <a:tabLst/>
              <a:defRPr/>
            </a:pPr>
            <a:r>
              <a:rPr lang="en-US" sz="2400" dirty="0" smtClean="0">
                <a:solidFill>
                  <a:schemeClr val="tx2"/>
                </a:solidFill>
                <a:latin typeface="+mn-lt"/>
              </a:rPr>
              <a:t>	</a:t>
            </a:r>
            <a:r>
              <a:rPr kumimoji="0" lang="en-US" sz="2400" b="1" i="0" u="none" strike="noStrike" kern="1200" cap="none" spc="0" normalizeH="0" baseline="0" noProof="0" dirty="0" smtClean="0">
                <a:ln>
                  <a:noFill/>
                </a:ln>
                <a:solidFill>
                  <a:schemeClr val="tx2"/>
                </a:solidFill>
                <a:effectLst/>
                <a:uLnTx/>
                <a:uFillTx/>
                <a:latin typeface="+mn-lt"/>
                <a:ea typeface="ＭＳ Ｐゴシック" pitchFamily="34" charset="-128"/>
                <a:cs typeface="+mn-cs"/>
              </a:rPr>
              <a:t>PULL</a:t>
            </a: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r>
              <a:rPr kumimoji="0" lang="en-US" sz="2400" b="0" i="0" u="none" strike="noStrike" kern="1200" cap="none" spc="0" normalizeH="0" baseline="0" noProof="0" dirty="0" smtClean="0">
                <a:ln>
                  <a:noFill/>
                </a:ln>
                <a:solidFill>
                  <a:schemeClr val="tx2"/>
                </a:solidFill>
                <a:effectLst/>
                <a:uLnTx/>
                <a:uFillTx/>
                <a:latin typeface="+mn-lt"/>
                <a:ea typeface="ＭＳ Ｐゴシック" pitchFamily="34" charset="-128"/>
                <a:cs typeface="+mn-cs"/>
              </a:rPr>
              <a:t>1. Job</a:t>
            </a:r>
            <a:r>
              <a:rPr kumimoji="0" lang="en-US" sz="2400" b="0" i="0" u="none" strike="noStrike" kern="1200" cap="none" spc="0" normalizeH="0" noProof="0" dirty="0" smtClean="0">
                <a:ln>
                  <a:noFill/>
                </a:ln>
                <a:solidFill>
                  <a:schemeClr val="tx2"/>
                </a:solidFill>
                <a:effectLst/>
                <a:uLnTx/>
                <a:uFillTx/>
                <a:latin typeface="+mn-lt"/>
                <a:ea typeface="ＭＳ Ｐゴシック" pitchFamily="34" charset="-128"/>
                <a:cs typeface="+mn-cs"/>
              </a:rPr>
              <a:t> opportunities</a:t>
            </a:r>
            <a:endParaRPr kumimoji="0" lang="en-US" sz="900" b="0" i="0" u="none" strike="noStrike" kern="1200" cap="none" spc="0" normalizeH="0" noProof="0" dirty="0" smtClean="0">
              <a:ln>
                <a:noFill/>
              </a:ln>
              <a:solidFill>
                <a:schemeClr val="tx2"/>
              </a:solidFill>
              <a:effectLst/>
              <a:uLnTx/>
              <a:uFillTx/>
              <a:latin typeface="+mn-lt"/>
              <a:ea typeface="ＭＳ Ｐゴシック" pitchFamily="34" charset="-128"/>
              <a:cs typeface="+mn-cs"/>
            </a:endParaRP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endParaRPr kumimoji="0" lang="en-US" sz="900" b="0" i="0" u="none" strike="noStrike" kern="1200" cap="none" spc="0" normalizeH="0" noProof="0" dirty="0" smtClean="0">
              <a:ln>
                <a:noFill/>
              </a:ln>
              <a:solidFill>
                <a:schemeClr val="tx2"/>
              </a:solidFill>
              <a:effectLst/>
              <a:uLnTx/>
              <a:uFillTx/>
              <a:latin typeface="+mn-lt"/>
              <a:ea typeface="ＭＳ Ｐゴシック" pitchFamily="34" charset="-128"/>
              <a:cs typeface="+mn-cs"/>
            </a:endParaRP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r>
              <a:rPr lang="en-US" sz="2400" dirty="0" smtClean="0">
                <a:solidFill>
                  <a:schemeClr val="tx2"/>
                </a:solidFill>
                <a:latin typeface="+mn-lt"/>
              </a:rPr>
              <a:t>2. Promise of freedom/independence</a:t>
            </a:r>
            <a:endParaRPr lang="en-US" sz="900" dirty="0" smtClean="0">
              <a:solidFill>
                <a:schemeClr val="tx2"/>
              </a:solidFill>
              <a:latin typeface="+mn-lt"/>
            </a:endParaRP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endParaRPr lang="en-US" sz="900" dirty="0" smtClean="0">
              <a:solidFill>
                <a:schemeClr val="tx2"/>
              </a:solidFill>
              <a:latin typeface="+mn-lt"/>
            </a:endParaRP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r>
              <a:rPr kumimoji="0" lang="en-US" sz="2400" b="0" i="0" u="none" strike="noStrike" kern="1200" cap="none" spc="0" normalizeH="0" noProof="0" dirty="0" smtClean="0">
                <a:ln>
                  <a:noFill/>
                </a:ln>
                <a:solidFill>
                  <a:schemeClr val="tx2"/>
                </a:solidFill>
                <a:effectLst/>
                <a:uLnTx/>
                <a:uFillTx/>
                <a:latin typeface="+mn-lt"/>
                <a:ea typeface="ＭＳ Ｐゴシック" pitchFamily="34" charset="-128"/>
                <a:cs typeface="+mn-cs"/>
              </a:rPr>
              <a:t>3. Chance of a better quality of life</a:t>
            </a:r>
          </a:p>
          <a:p>
            <a:pPr marL="457200" marR="0" lvl="0" indent="-457200" algn="l" defTabSz="914400" rtl="0" eaLnBrk="1" fontAlgn="base" latinLnBrk="0" hangingPunct="1">
              <a:lnSpc>
                <a:spcPct val="100000"/>
              </a:lnSpc>
              <a:spcBef>
                <a:spcPct val="20000"/>
              </a:spcBef>
              <a:spcAft>
                <a:spcPct val="0"/>
              </a:spcAft>
              <a:buClr>
                <a:schemeClr val="accent1"/>
              </a:buClr>
              <a:buSzPct val="100000"/>
              <a:tabLst/>
              <a:defRPr/>
            </a:pPr>
            <a:endParaRPr kumimoji="0" lang="en-US" sz="2400" b="0" i="0" u="none" strike="noStrike" kern="1200" cap="none" spc="0" normalizeH="0" noProof="0" dirty="0" smtClean="0">
              <a:ln>
                <a:noFill/>
              </a:ln>
              <a:solidFill>
                <a:schemeClr val="tx2"/>
              </a:solidFill>
              <a:effectLst/>
              <a:uLnTx/>
              <a:uFillTx/>
              <a:latin typeface="+mn-lt"/>
              <a:ea typeface="ＭＳ Ｐゴシック" pitchFamily="34" charset="-128"/>
              <a:cs typeface="+mn-cs"/>
            </a:endParaRPr>
          </a:p>
        </p:txBody>
      </p:sp>
      <p:pic>
        <p:nvPicPr>
          <p:cNvPr id="7"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30486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1" y="2674938"/>
            <a:ext cx="8807676" cy="4113212"/>
          </a:xfrm>
        </p:spPr>
        <p:txBody>
          <a:bodyPr/>
          <a:lstStyle/>
          <a:p>
            <a:pPr>
              <a:buClr>
                <a:schemeClr val="tx2"/>
              </a:buClr>
              <a:buFont typeface="Arial" pitchFamily="34" charset="0"/>
              <a:buChar char="•"/>
            </a:pPr>
            <a:r>
              <a:rPr lang="en-IE" b="1" dirty="0" smtClean="0"/>
              <a:t>Human Trafficking is one of the top 3 most profitable illegal trades </a:t>
            </a:r>
          </a:p>
          <a:p>
            <a:pPr>
              <a:buClr>
                <a:schemeClr val="tx2"/>
              </a:buClr>
              <a:buFont typeface="Arial" pitchFamily="34" charset="0"/>
              <a:buChar char="•"/>
            </a:pPr>
            <a:r>
              <a:rPr lang="en-IE" b="1" dirty="0" smtClean="0"/>
              <a:t>Fastest growing illegal trade </a:t>
            </a:r>
          </a:p>
          <a:p>
            <a:pPr>
              <a:buClr>
                <a:schemeClr val="tx2"/>
              </a:buClr>
              <a:buFont typeface="Arial" pitchFamily="34" charset="0"/>
              <a:buChar char="•"/>
            </a:pPr>
            <a:r>
              <a:rPr lang="en-IE" b="1" dirty="0" smtClean="0"/>
              <a:t>27 million people per year globally</a:t>
            </a:r>
          </a:p>
          <a:p>
            <a:pPr>
              <a:buClr>
                <a:schemeClr val="tx2"/>
              </a:buClr>
              <a:buFont typeface="Arial" pitchFamily="34" charset="0"/>
              <a:buChar char="•"/>
            </a:pPr>
            <a:r>
              <a:rPr lang="en-IE" b="1" dirty="0" smtClean="0"/>
              <a:t>100$ billion </a:t>
            </a:r>
            <a:r>
              <a:rPr lang="en-IE" b="1" dirty="0" smtClean="0"/>
              <a:t>per year globally – more than Google, Nike and Starbucks combined</a:t>
            </a:r>
          </a:p>
          <a:p>
            <a:pPr>
              <a:buClr>
                <a:schemeClr val="tx2"/>
              </a:buClr>
              <a:buFont typeface="Arial" pitchFamily="34" charset="0"/>
              <a:buChar char="•"/>
            </a:pPr>
            <a:r>
              <a:rPr lang="en-IE" b="1" dirty="0" smtClean="0"/>
              <a:t>Ireland has been identified as a source, transit and destination country for trafficking.</a:t>
            </a:r>
          </a:p>
          <a:p>
            <a:endParaRPr lang="en-IE" dirty="0"/>
          </a:p>
        </p:txBody>
      </p:sp>
      <p:sp>
        <p:nvSpPr>
          <p:cNvPr id="3" name="Title 2"/>
          <p:cNvSpPr>
            <a:spLocks noGrp="1"/>
          </p:cNvSpPr>
          <p:nvPr>
            <p:ph type="title"/>
          </p:nvPr>
        </p:nvSpPr>
        <p:spPr/>
        <p:txBody>
          <a:bodyPr/>
          <a:lstStyle/>
          <a:p>
            <a:r>
              <a:rPr lang="en-IE" b="1" dirty="0" smtClean="0">
                <a:solidFill>
                  <a:schemeClr val="tx1"/>
                </a:solidFill>
              </a:rPr>
              <a:t>Key Facts</a:t>
            </a:r>
            <a:endParaRPr lang="en-IE" b="1" dirty="0">
              <a:solidFill>
                <a:schemeClr val="tx1"/>
              </a:solidFill>
            </a:endParaRPr>
          </a:p>
        </p:txBody>
      </p:sp>
      <p:pic>
        <p:nvPicPr>
          <p:cNvPr id="4" name="Picture 2" descr="C:\Users\Rachel\Downloads\apt_logo.jpg"/>
          <p:cNvPicPr>
            <a:picLocks noChangeAspect="1" noChangeArrowheads="1"/>
          </p:cNvPicPr>
          <p:nvPr/>
        </p:nvPicPr>
        <p:blipFill>
          <a:blip r:embed="rId3"/>
          <a:srcRect/>
          <a:stretch>
            <a:fillRect/>
          </a:stretch>
        </p:blipFill>
        <p:spPr bwMode="auto">
          <a:xfrm>
            <a:off x="7724549" y="6292822"/>
            <a:ext cx="1286328" cy="4953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2300</TotalTime>
  <Words>1442</Words>
  <Application>Microsoft Office PowerPoint</Application>
  <PresentationFormat>On-screen Show (4:3)</PresentationFormat>
  <Paragraphs>229</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Waveform</vt:lpstr>
      <vt:lpstr>Trafficking in Persons</vt:lpstr>
      <vt:lpstr>What is trafficking in Persons?</vt:lpstr>
      <vt:lpstr>Slide 3</vt:lpstr>
      <vt:lpstr>Slide 4</vt:lpstr>
      <vt:lpstr>Different forms of human trafficking</vt:lpstr>
      <vt:lpstr>Smuggling Vs Trafficking</vt:lpstr>
      <vt:lpstr>Roots of trafficking</vt:lpstr>
      <vt:lpstr>Slide 8</vt:lpstr>
      <vt:lpstr>Key Facts</vt:lpstr>
      <vt:lpstr>Who is trafficked?</vt:lpstr>
      <vt:lpstr>Who are the traffickers?</vt:lpstr>
      <vt:lpstr>How are persons trafficked?</vt:lpstr>
      <vt:lpstr>Extracts from profiles</vt:lpstr>
      <vt:lpstr>Why don’t trafficked persons escape?</vt:lpstr>
      <vt:lpstr>Some statistics…</vt:lpstr>
      <vt:lpstr>Effects on trafficked persons</vt:lpstr>
      <vt:lpstr>Why should we care?</vt:lpstr>
      <vt:lpstr>Slide 18</vt:lpstr>
      <vt:lpstr>International Legislation  to combat trafficking</vt:lpstr>
      <vt:lpstr>UN Palermo Protocol, 2000</vt:lpstr>
      <vt:lpstr>Council of Europe Convention on Action Against Trafficking in Human Beings 2005 </vt:lpstr>
      <vt:lpstr>Ireland: current legal stance</vt:lpstr>
      <vt:lpstr>Trafficking in Persons</vt:lpstr>
      <vt:lpstr>WHAT CAN WE DO?</vt:lpstr>
      <vt:lpstr>List of Resources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Trafficking in Persons</dc:title>
  <dc:creator>Frances</dc:creator>
  <cp:lastModifiedBy>catherine</cp:lastModifiedBy>
  <cp:revision>126</cp:revision>
  <dcterms:created xsi:type="dcterms:W3CDTF">2012-11-09T16:20:34Z</dcterms:created>
  <dcterms:modified xsi:type="dcterms:W3CDTF">2014-11-17T10:58:33Z</dcterms:modified>
</cp:coreProperties>
</file>