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74" r:id="rId3"/>
    <p:sldId id="275" r:id="rId4"/>
    <p:sldId id="280" r:id="rId5"/>
    <p:sldId id="265" r:id="rId6"/>
    <p:sldId id="276" r:id="rId7"/>
    <p:sldId id="272" r:id="rId8"/>
    <p:sldId id="277" r:id="rId9"/>
    <p:sldId id="266" r:id="rId10"/>
    <p:sldId id="270" r:id="rId11"/>
    <p:sldId id="269" r:id="rId12"/>
    <p:sldId id="279" r:id="rId13"/>
    <p:sldId id="267" r:id="rId14"/>
    <p:sldId id="263" r:id="rId15"/>
    <p:sldId id="260" r:id="rId16"/>
    <p:sldId id="261" r:id="rId17"/>
    <p:sldId id="262" r:id="rId18"/>
    <p:sldId id="264"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6600"/>
    <a:srgbClr val="00FF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0" d="100"/>
          <a:sy n="70" d="100"/>
        </p:scale>
        <p:origin x="-732" y="-1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8E09B1C4-B1DE-4796-96FF-A9149715EA74}" type="datetimeFigureOut">
              <a:rPr lang="en-IE" smtClean="0"/>
              <a:t>02/12/2015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EB327F3-0922-4670-80D9-F4C2C486CDE1}" type="slidenum">
              <a:rPr lang="en-IE" smtClean="0"/>
              <a:t>‹#›</a:t>
            </a:fld>
            <a:endParaRPr lang="en-IE"/>
          </a:p>
        </p:txBody>
      </p:sp>
    </p:spTree>
    <p:extLst>
      <p:ext uri="{BB962C8B-B14F-4D97-AF65-F5344CB8AC3E}">
        <p14:creationId xmlns:p14="http://schemas.microsoft.com/office/powerpoint/2010/main" val="1795971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E09B1C4-B1DE-4796-96FF-A9149715EA74}" type="datetimeFigureOut">
              <a:rPr lang="en-IE" smtClean="0"/>
              <a:t>02/12/2015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EB327F3-0922-4670-80D9-F4C2C486CDE1}" type="slidenum">
              <a:rPr lang="en-IE" smtClean="0"/>
              <a:t>‹#›</a:t>
            </a:fld>
            <a:endParaRPr lang="en-IE"/>
          </a:p>
        </p:txBody>
      </p:sp>
    </p:spTree>
    <p:extLst>
      <p:ext uri="{BB962C8B-B14F-4D97-AF65-F5344CB8AC3E}">
        <p14:creationId xmlns:p14="http://schemas.microsoft.com/office/powerpoint/2010/main" val="4163932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E09B1C4-B1DE-4796-96FF-A9149715EA74}" type="datetimeFigureOut">
              <a:rPr lang="en-IE" smtClean="0"/>
              <a:t>02/12/2015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EB327F3-0922-4670-80D9-F4C2C486CDE1}" type="slidenum">
              <a:rPr lang="en-IE" smtClean="0"/>
              <a:t>‹#›</a:t>
            </a:fld>
            <a:endParaRPr lang="en-IE"/>
          </a:p>
        </p:txBody>
      </p:sp>
    </p:spTree>
    <p:extLst>
      <p:ext uri="{BB962C8B-B14F-4D97-AF65-F5344CB8AC3E}">
        <p14:creationId xmlns:p14="http://schemas.microsoft.com/office/powerpoint/2010/main" val="3285283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E09B1C4-B1DE-4796-96FF-A9149715EA74}" type="datetimeFigureOut">
              <a:rPr lang="en-IE" smtClean="0"/>
              <a:t>02/12/2015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EB327F3-0922-4670-80D9-F4C2C486CDE1}" type="slidenum">
              <a:rPr lang="en-IE" smtClean="0"/>
              <a:t>‹#›</a:t>
            </a:fld>
            <a:endParaRPr lang="en-IE"/>
          </a:p>
        </p:txBody>
      </p:sp>
    </p:spTree>
    <p:extLst>
      <p:ext uri="{BB962C8B-B14F-4D97-AF65-F5344CB8AC3E}">
        <p14:creationId xmlns:p14="http://schemas.microsoft.com/office/powerpoint/2010/main" val="2546282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09B1C4-B1DE-4796-96FF-A9149715EA74}" type="datetimeFigureOut">
              <a:rPr lang="en-IE" smtClean="0"/>
              <a:t>02/12/2015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EB327F3-0922-4670-80D9-F4C2C486CDE1}" type="slidenum">
              <a:rPr lang="en-IE" smtClean="0"/>
              <a:t>‹#›</a:t>
            </a:fld>
            <a:endParaRPr lang="en-IE"/>
          </a:p>
        </p:txBody>
      </p:sp>
    </p:spTree>
    <p:extLst>
      <p:ext uri="{BB962C8B-B14F-4D97-AF65-F5344CB8AC3E}">
        <p14:creationId xmlns:p14="http://schemas.microsoft.com/office/powerpoint/2010/main" val="1573411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8E09B1C4-B1DE-4796-96FF-A9149715EA74}" type="datetimeFigureOut">
              <a:rPr lang="en-IE" smtClean="0"/>
              <a:t>02/12/2015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3EB327F3-0922-4670-80D9-F4C2C486CDE1}" type="slidenum">
              <a:rPr lang="en-IE" smtClean="0"/>
              <a:t>‹#›</a:t>
            </a:fld>
            <a:endParaRPr lang="en-IE"/>
          </a:p>
        </p:txBody>
      </p:sp>
    </p:spTree>
    <p:extLst>
      <p:ext uri="{BB962C8B-B14F-4D97-AF65-F5344CB8AC3E}">
        <p14:creationId xmlns:p14="http://schemas.microsoft.com/office/powerpoint/2010/main" val="721052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8E09B1C4-B1DE-4796-96FF-A9149715EA74}" type="datetimeFigureOut">
              <a:rPr lang="en-IE" smtClean="0"/>
              <a:t>02/12/2015</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3EB327F3-0922-4670-80D9-F4C2C486CDE1}" type="slidenum">
              <a:rPr lang="en-IE" smtClean="0"/>
              <a:t>‹#›</a:t>
            </a:fld>
            <a:endParaRPr lang="en-IE"/>
          </a:p>
        </p:txBody>
      </p:sp>
    </p:spTree>
    <p:extLst>
      <p:ext uri="{BB962C8B-B14F-4D97-AF65-F5344CB8AC3E}">
        <p14:creationId xmlns:p14="http://schemas.microsoft.com/office/powerpoint/2010/main" val="2937337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8E09B1C4-B1DE-4796-96FF-A9149715EA74}" type="datetimeFigureOut">
              <a:rPr lang="en-IE" smtClean="0"/>
              <a:t>02/12/2015</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3EB327F3-0922-4670-80D9-F4C2C486CDE1}" type="slidenum">
              <a:rPr lang="en-IE" smtClean="0"/>
              <a:t>‹#›</a:t>
            </a:fld>
            <a:endParaRPr lang="en-IE"/>
          </a:p>
        </p:txBody>
      </p:sp>
    </p:spTree>
    <p:extLst>
      <p:ext uri="{BB962C8B-B14F-4D97-AF65-F5344CB8AC3E}">
        <p14:creationId xmlns:p14="http://schemas.microsoft.com/office/powerpoint/2010/main" val="4223347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09B1C4-B1DE-4796-96FF-A9149715EA74}" type="datetimeFigureOut">
              <a:rPr lang="en-IE" smtClean="0"/>
              <a:t>02/12/2015</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3EB327F3-0922-4670-80D9-F4C2C486CDE1}" type="slidenum">
              <a:rPr lang="en-IE" smtClean="0"/>
              <a:t>‹#›</a:t>
            </a:fld>
            <a:endParaRPr lang="en-IE"/>
          </a:p>
        </p:txBody>
      </p:sp>
    </p:spTree>
    <p:extLst>
      <p:ext uri="{BB962C8B-B14F-4D97-AF65-F5344CB8AC3E}">
        <p14:creationId xmlns:p14="http://schemas.microsoft.com/office/powerpoint/2010/main" val="2974545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09B1C4-B1DE-4796-96FF-A9149715EA74}" type="datetimeFigureOut">
              <a:rPr lang="en-IE" smtClean="0"/>
              <a:t>02/12/2015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3EB327F3-0922-4670-80D9-F4C2C486CDE1}" type="slidenum">
              <a:rPr lang="en-IE" smtClean="0"/>
              <a:t>‹#›</a:t>
            </a:fld>
            <a:endParaRPr lang="en-IE"/>
          </a:p>
        </p:txBody>
      </p:sp>
    </p:spTree>
    <p:extLst>
      <p:ext uri="{BB962C8B-B14F-4D97-AF65-F5344CB8AC3E}">
        <p14:creationId xmlns:p14="http://schemas.microsoft.com/office/powerpoint/2010/main" val="1630720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09B1C4-B1DE-4796-96FF-A9149715EA74}" type="datetimeFigureOut">
              <a:rPr lang="en-IE" smtClean="0"/>
              <a:t>02/12/2015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3EB327F3-0922-4670-80D9-F4C2C486CDE1}" type="slidenum">
              <a:rPr lang="en-IE" smtClean="0"/>
              <a:t>‹#›</a:t>
            </a:fld>
            <a:endParaRPr lang="en-IE"/>
          </a:p>
        </p:txBody>
      </p:sp>
    </p:spTree>
    <p:extLst>
      <p:ext uri="{BB962C8B-B14F-4D97-AF65-F5344CB8AC3E}">
        <p14:creationId xmlns:p14="http://schemas.microsoft.com/office/powerpoint/2010/main" val="1718034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9B1C4-B1DE-4796-96FF-A9149715EA74}" type="datetimeFigureOut">
              <a:rPr lang="en-IE" smtClean="0"/>
              <a:t>02/12/2015</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327F3-0922-4670-80D9-F4C2C486CDE1}" type="slidenum">
              <a:rPr lang="en-IE" smtClean="0"/>
              <a:t>‹#›</a:t>
            </a:fld>
            <a:endParaRPr lang="en-IE"/>
          </a:p>
        </p:txBody>
      </p:sp>
    </p:spTree>
    <p:extLst>
      <p:ext uri="{BB962C8B-B14F-4D97-AF65-F5344CB8AC3E}">
        <p14:creationId xmlns:p14="http://schemas.microsoft.com/office/powerpoint/2010/main" val="2961504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irishcatholic.ie/video/holy-door-st-peters-basilica-unveiled"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catholicbishops.ie/2015/11/11/resources-jubilee-mercy-8-december-2015-20-november-2016/" TargetMode="External"/><Relationship Id="rId2" Type="http://schemas.openxmlformats.org/officeDocument/2006/relationships/hyperlink" Target="http://stpetersbasilica.info/Interior/HolyDoor/HolyDoor.htm" TargetMode="External"/><Relationship Id="rId1" Type="http://schemas.openxmlformats.org/officeDocument/2006/relationships/slideLayout" Target="../slideLayouts/slideLayout2.xml"/><Relationship Id="rId4" Type="http://schemas.openxmlformats.org/officeDocument/2006/relationships/hyperlink" Target="http://litmus.dublindiocese.ie/2015/10/jubilee-of-mercy-20152016-ideas-for-your-parish/"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358" y="365125"/>
            <a:ext cx="7670442" cy="4915213"/>
          </a:xfrm>
        </p:spPr>
        <p:txBody>
          <a:bodyPr>
            <a:normAutofit/>
          </a:bodyPr>
          <a:lstStyle/>
          <a:p>
            <a:pPr algn="ctr"/>
            <a:r>
              <a:rPr lang="en-GB" b="1" dirty="0" smtClean="0">
                <a:latin typeface="Lucida Handwriting" panose="03010101010101010101" pitchFamily="66" charset="0"/>
              </a:rPr>
              <a:t>Extraordinary Jubilee Year of Mercy </a:t>
            </a:r>
            <a:br>
              <a:rPr lang="en-GB" b="1" dirty="0" smtClean="0">
                <a:latin typeface="Lucida Handwriting" panose="03010101010101010101" pitchFamily="66" charset="0"/>
              </a:rPr>
            </a:br>
            <a:r>
              <a:rPr lang="en-GB" b="1" u="sng" dirty="0" smtClean="0">
                <a:latin typeface="Lucida Handwriting" panose="03010101010101010101" pitchFamily="66" charset="0"/>
              </a:rPr>
              <a:t/>
            </a:r>
            <a:br>
              <a:rPr lang="en-GB" b="1" u="sng" dirty="0" smtClean="0">
                <a:latin typeface="Lucida Handwriting" panose="03010101010101010101" pitchFamily="66" charset="0"/>
              </a:rPr>
            </a:br>
            <a:r>
              <a:rPr lang="en-GB" b="1" dirty="0" smtClean="0">
                <a:latin typeface="Lucida Handwriting" panose="03010101010101010101" pitchFamily="66" charset="0"/>
              </a:rPr>
              <a:t/>
            </a:r>
            <a:br>
              <a:rPr lang="en-GB" b="1" dirty="0" smtClean="0">
                <a:latin typeface="Lucida Handwriting" panose="03010101010101010101" pitchFamily="66" charset="0"/>
              </a:rPr>
            </a:br>
            <a:r>
              <a:rPr lang="en-GB" b="1" dirty="0" smtClean="0">
                <a:latin typeface="Lucida Handwriting" panose="03010101010101010101" pitchFamily="66" charset="0"/>
              </a:rPr>
              <a:t>8 December 2015 – </a:t>
            </a:r>
            <a:br>
              <a:rPr lang="en-GB" b="1" dirty="0" smtClean="0">
                <a:latin typeface="Lucida Handwriting" panose="03010101010101010101" pitchFamily="66" charset="0"/>
              </a:rPr>
            </a:br>
            <a:r>
              <a:rPr lang="en-GB" b="1" dirty="0" smtClean="0">
                <a:latin typeface="Lucida Handwriting" panose="03010101010101010101" pitchFamily="66" charset="0"/>
              </a:rPr>
              <a:t>20 November 2016</a:t>
            </a:r>
            <a:endParaRPr lang="en-GB" b="1" dirty="0">
              <a:latin typeface="Lucida Handwriting" panose="03010101010101010101" pitchFamily="66"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170" y="473342"/>
            <a:ext cx="3315429" cy="5973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8488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Good Shepherd</a:t>
            </a:r>
            <a:endParaRPr lang="en-IE" dirty="0"/>
          </a:p>
        </p:txBody>
      </p:sp>
      <p:pic>
        <p:nvPicPr>
          <p:cNvPr id="4" name="Picture 3"/>
          <p:cNvPicPr>
            <a:picLocks noChangeAspect="1"/>
          </p:cNvPicPr>
          <p:nvPr/>
        </p:nvPicPr>
        <p:blipFill>
          <a:blip r:embed="rId2"/>
          <a:stretch>
            <a:fillRect/>
          </a:stretch>
        </p:blipFill>
        <p:spPr>
          <a:xfrm>
            <a:off x="6432130" y="0"/>
            <a:ext cx="2695575" cy="3913031"/>
          </a:xfrm>
          <a:prstGeom prst="rect">
            <a:avLst/>
          </a:prstGeom>
        </p:spPr>
      </p:pic>
      <p:pic>
        <p:nvPicPr>
          <p:cNvPr id="5" name="Picture 4"/>
          <p:cNvPicPr>
            <a:picLocks noChangeAspect="1"/>
          </p:cNvPicPr>
          <p:nvPr/>
        </p:nvPicPr>
        <p:blipFill>
          <a:blip r:embed="rId3"/>
          <a:stretch>
            <a:fillRect/>
          </a:stretch>
        </p:blipFill>
        <p:spPr>
          <a:xfrm>
            <a:off x="7753447" y="3832348"/>
            <a:ext cx="4438553" cy="3025651"/>
          </a:xfrm>
          <a:prstGeom prst="rect">
            <a:avLst/>
          </a:prstGeom>
        </p:spPr>
      </p:pic>
      <p:pic>
        <p:nvPicPr>
          <p:cNvPr id="6" name="Picture 5"/>
          <p:cNvPicPr>
            <a:picLocks noChangeAspect="1"/>
          </p:cNvPicPr>
          <p:nvPr/>
        </p:nvPicPr>
        <p:blipFill>
          <a:blip r:embed="rId4"/>
          <a:stretch>
            <a:fillRect/>
          </a:stretch>
        </p:blipFill>
        <p:spPr>
          <a:xfrm>
            <a:off x="9127705" y="0"/>
            <a:ext cx="3064295" cy="3942008"/>
          </a:xfrm>
          <a:prstGeom prst="rect">
            <a:avLst/>
          </a:prstGeom>
        </p:spPr>
      </p:pic>
      <p:pic>
        <p:nvPicPr>
          <p:cNvPr id="8" name="Picture 7"/>
          <p:cNvPicPr>
            <a:picLocks noChangeAspect="1"/>
          </p:cNvPicPr>
          <p:nvPr/>
        </p:nvPicPr>
        <p:blipFill rotWithShape="1">
          <a:blip r:embed="rId5"/>
          <a:srcRect r="2909" b="4954"/>
          <a:stretch/>
        </p:blipFill>
        <p:spPr>
          <a:xfrm>
            <a:off x="3726220" y="0"/>
            <a:ext cx="2765130" cy="3992451"/>
          </a:xfrm>
          <a:prstGeom prst="rect">
            <a:avLst/>
          </a:prstGeom>
        </p:spPr>
      </p:pic>
      <p:pic>
        <p:nvPicPr>
          <p:cNvPr id="10" name="Picture 9"/>
          <p:cNvPicPr>
            <a:picLocks noChangeAspect="1"/>
          </p:cNvPicPr>
          <p:nvPr/>
        </p:nvPicPr>
        <p:blipFill>
          <a:blip r:embed="rId6"/>
          <a:stretch>
            <a:fillRect/>
          </a:stretch>
        </p:blipFill>
        <p:spPr>
          <a:xfrm>
            <a:off x="0" y="4517"/>
            <a:ext cx="3724275" cy="5238750"/>
          </a:xfrm>
          <a:prstGeom prst="rect">
            <a:avLst/>
          </a:prstGeom>
        </p:spPr>
      </p:pic>
      <p:pic>
        <p:nvPicPr>
          <p:cNvPr id="11" name="Picture 10"/>
          <p:cNvPicPr>
            <a:picLocks noChangeAspect="1"/>
          </p:cNvPicPr>
          <p:nvPr/>
        </p:nvPicPr>
        <p:blipFill>
          <a:blip r:embed="rId7"/>
          <a:stretch>
            <a:fillRect/>
          </a:stretch>
        </p:blipFill>
        <p:spPr>
          <a:xfrm>
            <a:off x="3715071" y="3832349"/>
            <a:ext cx="4348274" cy="3025651"/>
          </a:xfrm>
          <a:prstGeom prst="rect">
            <a:avLst/>
          </a:prstGeom>
        </p:spPr>
      </p:pic>
      <p:pic>
        <p:nvPicPr>
          <p:cNvPr id="9" name="Picture 8"/>
          <p:cNvPicPr>
            <a:picLocks noChangeAspect="1"/>
          </p:cNvPicPr>
          <p:nvPr/>
        </p:nvPicPr>
        <p:blipFill>
          <a:blip r:embed="rId8"/>
          <a:stretch>
            <a:fillRect/>
          </a:stretch>
        </p:blipFill>
        <p:spPr>
          <a:xfrm>
            <a:off x="0" y="3996914"/>
            <a:ext cx="3715071" cy="2861085"/>
          </a:xfrm>
          <a:prstGeom prst="rect">
            <a:avLst/>
          </a:prstGeom>
        </p:spPr>
      </p:pic>
    </p:spTree>
    <p:extLst>
      <p:ext uri="{BB962C8B-B14F-4D97-AF65-F5344CB8AC3E}">
        <p14:creationId xmlns:p14="http://schemas.microsoft.com/office/powerpoint/2010/main" val="2427799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377" y="164250"/>
            <a:ext cx="11762973" cy="6571401"/>
          </a:xfrm>
        </p:spPr>
        <p:txBody>
          <a:bodyPr>
            <a:normAutofit/>
          </a:bodyPr>
          <a:lstStyle/>
          <a:p>
            <a:pPr marL="0" indent="0">
              <a:buNone/>
            </a:pPr>
            <a:r>
              <a:rPr lang="en-IE" sz="4400" dirty="0" smtClean="0">
                <a:latin typeface="+mj-lt"/>
              </a:rPr>
              <a:t>Pope Francis wears a cross.  The cross contains an image of Jesus as the Good Shepherd.  </a:t>
            </a:r>
            <a:endParaRPr lang="en-IE" sz="4400" dirty="0">
              <a:latin typeface="+mj-lt"/>
            </a:endParaRPr>
          </a:p>
        </p:txBody>
      </p:sp>
      <p:pic>
        <p:nvPicPr>
          <p:cNvPr id="6146" name="Picture 2" descr="http://www.rosarymart.com/media/catalog/product/cache/1/image/9df78eab33525d08d6e5fb8d27136e95/4/-/4-4401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7950" y="1885950"/>
            <a:ext cx="38100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stream.org/wp-content/uploads/Pope-Francis-with-cross-Wikimedia.jpg"/>
          <p:cNvPicPr>
            <a:picLocks noChangeAspect="1" noChangeArrowheads="1"/>
          </p:cNvPicPr>
          <p:nvPr/>
        </p:nvPicPr>
        <p:blipFill rotWithShape="1">
          <a:blip r:embed="rId3">
            <a:extLst>
              <a:ext uri="{28A0092B-C50C-407E-A947-70E740481C1C}">
                <a14:useLocalDpi xmlns:a14="http://schemas.microsoft.com/office/drawing/2010/main" val="0"/>
              </a:ext>
            </a:extLst>
          </a:blip>
          <a:srcRect l="18185" r="18148"/>
          <a:stretch/>
        </p:blipFill>
        <p:spPr bwMode="auto">
          <a:xfrm>
            <a:off x="1371599" y="1659593"/>
            <a:ext cx="5029201" cy="5055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052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t>
            </a:r>
            <a:endParaRPr lang="en-GB" dirty="0"/>
          </a:p>
        </p:txBody>
      </p:sp>
      <p:sp>
        <p:nvSpPr>
          <p:cNvPr id="3" name="Content Placeholder 2"/>
          <p:cNvSpPr>
            <a:spLocks noGrp="1"/>
          </p:cNvSpPr>
          <p:nvPr>
            <p:ph idx="1"/>
          </p:nvPr>
        </p:nvSpPr>
        <p:spPr>
          <a:xfrm>
            <a:off x="5685904" y="216976"/>
            <a:ext cx="6201296" cy="6577523"/>
          </a:xfrm>
        </p:spPr>
        <p:txBody>
          <a:bodyPr>
            <a:normAutofit fontScale="92500" lnSpcReduction="20000"/>
          </a:bodyPr>
          <a:lstStyle/>
          <a:p>
            <a:pPr marL="0" lvl="0" indent="0">
              <a:buNone/>
            </a:pPr>
            <a:r>
              <a:rPr lang="en-IE" sz="3500" dirty="0" smtClean="0">
                <a:solidFill>
                  <a:prstClr val="black"/>
                </a:solidFill>
                <a:latin typeface="+mj-lt"/>
              </a:rPr>
              <a:t>In the logo, Jesus and the person are sharing an eye. </a:t>
            </a:r>
          </a:p>
          <a:p>
            <a:pPr marL="0" lvl="0" indent="0">
              <a:buNone/>
            </a:pPr>
            <a:endParaRPr lang="en-IE" sz="3500" dirty="0">
              <a:solidFill>
                <a:prstClr val="black"/>
              </a:solidFill>
              <a:latin typeface="+mj-lt"/>
            </a:endParaRPr>
          </a:p>
          <a:p>
            <a:pPr marL="0" lvl="0" indent="0">
              <a:buNone/>
            </a:pPr>
            <a:r>
              <a:rPr lang="en-IE" sz="3500" dirty="0" smtClean="0">
                <a:solidFill>
                  <a:prstClr val="black"/>
                </a:solidFill>
                <a:latin typeface="+mj-lt"/>
              </a:rPr>
              <a:t>This reminds </a:t>
            </a:r>
            <a:r>
              <a:rPr lang="en-IE" sz="3500" dirty="0">
                <a:solidFill>
                  <a:prstClr val="black"/>
                </a:solidFill>
                <a:latin typeface="+mj-lt"/>
              </a:rPr>
              <a:t>us </a:t>
            </a:r>
            <a:r>
              <a:rPr lang="en-IE" sz="3500" dirty="0" smtClean="0">
                <a:solidFill>
                  <a:prstClr val="black"/>
                </a:solidFill>
                <a:latin typeface="+mj-lt"/>
              </a:rPr>
              <a:t>that Jesus sees life through our human eyes and we pray that we may see ourselves and others through the merciful eyes of Jesus.  </a:t>
            </a:r>
          </a:p>
          <a:p>
            <a:pPr marL="0" lvl="0" indent="0">
              <a:buNone/>
            </a:pPr>
            <a:endParaRPr lang="en-IE" sz="3500" dirty="0">
              <a:solidFill>
                <a:prstClr val="black"/>
              </a:solidFill>
              <a:latin typeface="+mj-lt"/>
            </a:endParaRPr>
          </a:p>
          <a:p>
            <a:pPr marL="0" lvl="0" indent="0">
              <a:buNone/>
            </a:pPr>
            <a:r>
              <a:rPr lang="en-IE" sz="3500" dirty="0" smtClean="0">
                <a:solidFill>
                  <a:prstClr val="black"/>
                </a:solidFill>
                <a:latin typeface="+mj-lt"/>
              </a:rPr>
              <a:t>Jesus</a:t>
            </a:r>
            <a:r>
              <a:rPr lang="en-IE" sz="3500" dirty="0">
                <a:solidFill>
                  <a:prstClr val="black"/>
                </a:solidFill>
                <a:latin typeface="+mj-lt"/>
              </a:rPr>
              <a:t>’ body is positioned against the cross. Notice the wounds on Jesus’ hands and feet. </a:t>
            </a:r>
          </a:p>
          <a:p>
            <a:pPr marL="0" lvl="0" indent="0">
              <a:buNone/>
            </a:pPr>
            <a:endParaRPr lang="en-IE" sz="3500" dirty="0" smtClean="0">
              <a:solidFill>
                <a:prstClr val="black"/>
              </a:solidFill>
              <a:latin typeface="+mj-lt"/>
            </a:endParaRPr>
          </a:p>
          <a:p>
            <a:pPr marL="0" lvl="0" indent="0">
              <a:buNone/>
            </a:pPr>
            <a:r>
              <a:rPr lang="en-IE" sz="3500" dirty="0">
                <a:solidFill>
                  <a:prstClr val="black"/>
                </a:solidFill>
                <a:latin typeface="+mj-lt"/>
              </a:rPr>
              <a:t>The logo was designed by Fr Marko </a:t>
            </a:r>
            <a:r>
              <a:rPr lang="en-IE" sz="3500" dirty="0" err="1">
                <a:solidFill>
                  <a:prstClr val="black"/>
                </a:solidFill>
                <a:latin typeface="+mj-lt"/>
              </a:rPr>
              <a:t>Rupnik</a:t>
            </a:r>
            <a:r>
              <a:rPr lang="en-IE" sz="3500" dirty="0">
                <a:solidFill>
                  <a:prstClr val="black"/>
                </a:solidFill>
                <a:latin typeface="+mj-lt"/>
              </a:rPr>
              <a:t> SJ. </a:t>
            </a:r>
          </a:p>
          <a:p>
            <a:pPr marL="0" lvl="0" indent="0">
              <a:buNone/>
            </a:pPr>
            <a:endParaRPr lang="en-IE" dirty="0">
              <a:solidFill>
                <a:prstClr val="black"/>
              </a:solidFill>
              <a:latin typeface="Comic Sans MS" panose="030F0702030302020204" pitchFamily="66" charset="0"/>
            </a:endParaRPr>
          </a:p>
          <a:p>
            <a:pPr marL="0" lvl="0" indent="0">
              <a:buNone/>
            </a:pPr>
            <a:endParaRPr lang="en-IE" dirty="0">
              <a:solidFill>
                <a:prstClr val="black"/>
              </a:solidFill>
              <a:latin typeface="Comic Sans MS" panose="030F0702030302020204" pitchFamily="66" charset="0"/>
            </a:endParaRPr>
          </a:p>
          <a:p>
            <a:pPr marL="0" indent="0">
              <a:buNone/>
            </a:pP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07" y="69850"/>
            <a:ext cx="5151438" cy="672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1889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 y="0"/>
            <a:ext cx="12192001" cy="6858000"/>
          </a:xfrm>
          <a:prstGeom prst="rect">
            <a:avLst/>
          </a:prstGeom>
          <a:blipFill dpi="0" rotWithShape="0">
            <a:blip r:embed="rId2"/>
            <a:srcRect/>
            <a:stretch>
              <a:fillRect t="2" b="-8859"/>
            </a:stretch>
          </a:blip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9pPr>
          </a:lstStyle>
          <a:p>
            <a:pPr algn="ctr" defTabSz="449263" fontAlgn="base">
              <a:spcBef>
                <a:spcPct val="0"/>
              </a:spcBef>
              <a:spcAft>
                <a:spcPct val="0"/>
              </a:spcAft>
              <a:buClr>
                <a:srgbClr val="000000"/>
              </a:buClr>
              <a:buSzPct val="100000"/>
              <a:buFont typeface="Times New Roman" pitchFamily="16" charset="0"/>
              <a:buNone/>
            </a:pPr>
            <a:endParaRPr lang="en-GB" altLang="en-US" sz="2800" b="1" dirty="0" smtClean="0">
              <a:latin typeface="Comic Sans MS" pitchFamily="64" charset="0"/>
            </a:endParaRPr>
          </a:p>
        </p:txBody>
      </p:sp>
      <p:sp>
        <p:nvSpPr>
          <p:cNvPr id="2" name="Title 1"/>
          <p:cNvSpPr>
            <a:spLocks noGrp="1"/>
          </p:cNvSpPr>
          <p:nvPr>
            <p:ph type="title"/>
          </p:nvPr>
        </p:nvSpPr>
        <p:spPr>
          <a:xfrm>
            <a:off x="128788" y="365125"/>
            <a:ext cx="12063211" cy="1325563"/>
          </a:xfrm>
        </p:spPr>
        <p:txBody>
          <a:bodyPr>
            <a:normAutofit/>
          </a:bodyPr>
          <a:lstStyle/>
          <a:p>
            <a:r>
              <a:rPr lang="en-IE" b="1" dirty="0" smtClean="0">
                <a:latin typeface="Comic Sans MS" panose="030F0702030302020204" pitchFamily="66" charset="0"/>
              </a:rPr>
              <a:t>Jesus teaches us the Great Commandment</a:t>
            </a:r>
            <a:endParaRPr lang="en-IE" b="1" dirty="0">
              <a:latin typeface="Comic Sans MS" panose="030F0702030302020204" pitchFamily="66" charset="0"/>
            </a:endParaRPr>
          </a:p>
        </p:txBody>
      </p:sp>
      <p:sp>
        <p:nvSpPr>
          <p:cNvPr id="3" name="Content Placeholder 2"/>
          <p:cNvSpPr>
            <a:spLocks noGrp="1"/>
          </p:cNvSpPr>
          <p:nvPr>
            <p:ph idx="1"/>
          </p:nvPr>
        </p:nvSpPr>
        <p:spPr>
          <a:xfrm>
            <a:off x="245772" y="1941534"/>
            <a:ext cx="11625930" cy="4549417"/>
          </a:xfrm>
        </p:spPr>
        <p:txBody>
          <a:bodyPr>
            <a:normAutofit/>
          </a:bodyPr>
          <a:lstStyle/>
          <a:p>
            <a:pPr marL="0" indent="0">
              <a:buNone/>
            </a:pPr>
            <a:r>
              <a:rPr lang="en-IE" sz="4400" dirty="0" smtClean="0">
                <a:latin typeface="Comic Sans MS" panose="030F0702030302020204" pitchFamily="66" charset="0"/>
              </a:rPr>
              <a:t>‘Love the Lord your God with all your heart, with all your soul, and with all your mind.’ This is the greatest and most important commandment. The second most important commandment is like it: ‘Love your neighbour as yourself.’ </a:t>
            </a:r>
          </a:p>
          <a:p>
            <a:pPr marL="0" indent="0">
              <a:buNone/>
            </a:pPr>
            <a:r>
              <a:rPr lang="en-IE" sz="4400" dirty="0">
                <a:latin typeface="Comic Sans MS" panose="030F0702030302020204" pitchFamily="66" charset="0"/>
              </a:rPr>
              <a:t>(</a:t>
            </a:r>
            <a:r>
              <a:rPr lang="en-IE" sz="4400" dirty="0" smtClean="0">
                <a:latin typeface="Comic Sans MS" panose="030F0702030302020204" pitchFamily="66" charset="0"/>
              </a:rPr>
              <a:t>Mt. 23:37-39)</a:t>
            </a:r>
            <a:endParaRPr lang="en-IE" sz="4400" dirty="0">
              <a:latin typeface="Comic Sans MS" panose="030F0702030302020204" pitchFamily="66" charset="0"/>
            </a:endParaRPr>
          </a:p>
        </p:txBody>
      </p:sp>
    </p:spTree>
    <p:extLst>
      <p:ext uri="{BB962C8B-B14F-4D97-AF65-F5344CB8AC3E}">
        <p14:creationId xmlns:p14="http://schemas.microsoft.com/office/powerpoint/2010/main" val="165532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Content Placeholder 2"/>
          <p:cNvSpPr>
            <a:spLocks noGrp="1"/>
          </p:cNvSpPr>
          <p:nvPr>
            <p:ph idx="1"/>
          </p:nvPr>
        </p:nvSpPr>
        <p:spPr>
          <a:xfrm>
            <a:off x="556591" y="4819157"/>
            <a:ext cx="11078817" cy="1852863"/>
          </a:xfrm>
        </p:spPr>
        <p:txBody>
          <a:bodyPr>
            <a:normAutofit fontScale="92500" lnSpcReduction="10000"/>
          </a:bodyPr>
          <a:lstStyle/>
          <a:p>
            <a:pPr marL="0" indent="0">
              <a:buNone/>
            </a:pPr>
            <a:endParaRPr lang="en-IE" sz="3000" b="1" dirty="0" smtClean="0"/>
          </a:p>
          <a:p>
            <a:pPr marL="0" indent="0">
              <a:spcBef>
                <a:spcPts val="0"/>
              </a:spcBef>
              <a:buNone/>
            </a:pPr>
            <a:r>
              <a:rPr lang="en-IE" sz="3000" b="1" dirty="0" smtClean="0"/>
              <a:t>Pope </a:t>
            </a:r>
            <a:r>
              <a:rPr lang="en-IE" sz="3000" b="1" dirty="0"/>
              <a:t>Francis said during his general audience on November 18</a:t>
            </a:r>
            <a:r>
              <a:rPr lang="en-IE" sz="3000" b="1" baseline="30000" dirty="0"/>
              <a:t>th</a:t>
            </a:r>
            <a:r>
              <a:rPr lang="en-IE" sz="3000" b="1" dirty="0"/>
              <a:t> </a:t>
            </a:r>
            <a:r>
              <a:rPr lang="en-IE" sz="3000" b="1" dirty="0" smtClean="0"/>
              <a:t>2015,                                                            </a:t>
            </a:r>
          </a:p>
          <a:p>
            <a:pPr marL="0" indent="0">
              <a:spcBef>
                <a:spcPts val="0"/>
              </a:spcBef>
              <a:buNone/>
            </a:pPr>
            <a:r>
              <a:rPr lang="en-IE" sz="3000" b="1" dirty="0" smtClean="0"/>
              <a:t>“</a:t>
            </a:r>
            <a:r>
              <a:rPr lang="en-IE" sz="3000" b="1" dirty="0"/>
              <a:t>On the threshold of the Year of Mercy, I want to reflect today on the meaning of the Holy Door,” he said. “It's a door that opens in the Church in order to reach out to those who for many reasons are far away.”</a:t>
            </a:r>
          </a:p>
          <a:p>
            <a:endParaRPr lang="en-IE" dirty="0"/>
          </a:p>
        </p:txBody>
      </p:sp>
    </p:spTree>
    <p:extLst>
      <p:ext uri="{BB962C8B-B14F-4D97-AF65-F5344CB8AC3E}">
        <p14:creationId xmlns:p14="http://schemas.microsoft.com/office/powerpoint/2010/main" val="1018924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8817" y="1"/>
            <a:ext cx="7813183" cy="978793"/>
          </a:xfrm>
        </p:spPr>
        <p:txBody>
          <a:bodyPr/>
          <a:lstStyle/>
          <a:p>
            <a:pPr algn="ctr"/>
            <a:r>
              <a:rPr lang="en-IE" b="1" dirty="0" smtClean="0"/>
              <a:t>Holy Door of Mercy</a:t>
            </a:r>
            <a:endParaRPr lang="en-IE" b="1" dirty="0"/>
          </a:p>
        </p:txBody>
      </p:sp>
      <p:sp>
        <p:nvSpPr>
          <p:cNvPr id="3" name="Content Placeholder 2"/>
          <p:cNvSpPr>
            <a:spLocks noGrp="1"/>
          </p:cNvSpPr>
          <p:nvPr>
            <p:ph idx="1"/>
          </p:nvPr>
        </p:nvSpPr>
        <p:spPr>
          <a:xfrm>
            <a:off x="4649273" y="1159098"/>
            <a:ext cx="7418231" cy="5521473"/>
          </a:xfrm>
        </p:spPr>
        <p:txBody>
          <a:bodyPr>
            <a:normAutofit fontScale="70000" lnSpcReduction="20000"/>
          </a:bodyPr>
          <a:lstStyle/>
          <a:p>
            <a:pPr marL="0" indent="0">
              <a:buNone/>
            </a:pPr>
            <a:r>
              <a:rPr lang="en-IE" sz="4000" dirty="0">
                <a:latin typeface="+mj-lt"/>
              </a:rPr>
              <a:t>On December 8</a:t>
            </a:r>
            <a:r>
              <a:rPr lang="en-IE" sz="4000" baseline="30000" dirty="0">
                <a:latin typeface="+mj-lt"/>
              </a:rPr>
              <a:t>th</a:t>
            </a:r>
            <a:r>
              <a:rPr lang="en-IE" sz="4000" dirty="0">
                <a:latin typeface="+mj-lt"/>
              </a:rPr>
              <a:t> one of the entrances to St. Peter’s Basilica, which is known as the Holy Door and normally bricked up, is opened so pilgrims can pass through it. </a:t>
            </a:r>
            <a:endParaRPr lang="en-IE" sz="4000" dirty="0" smtClean="0">
              <a:latin typeface="+mj-lt"/>
            </a:endParaRPr>
          </a:p>
          <a:p>
            <a:pPr marL="0" indent="0">
              <a:buNone/>
            </a:pPr>
            <a:endParaRPr lang="en-IE" sz="4000" dirty="0" smtClean="0">
              <a:latin typeface="+mj-lt"/>
            </a:endParaRPr>
          </a:p>
          <a:p>
            <a:pPr marL="0" indent="0">
              <a:buNone/>
            </a:pPr>
            <a:r>
              <a:rPr lang="en-IE" sz="4000" dirty="0" smtClean="0">
                <a:latin typeface="+mj-lt"/>
              </a:rPr>
              <a:t>The panels on the door are images from Holy Scripture.</a:t>
            </a:r>
          </a:p>
          <a:p>
            <a:pPr marL="0" indent="0">
              <a:buNone/>
            </a:pPr>
            <a:endParaRPr lang="en-IE" sz="4000" dirty="0" smtClean="0">
              <a:latin typeface="+mj-lt"/>
            </a:endParaRPr>
          </a:p>
          <a:p>
            <a:pPr marL="0" indent="0">
              <a:buNone/>
            </a:pPr>
            <a:r>
              <a:rPr lang="en-IE" sz="4000" dirty="0" smtClean="0">
                <a:latin typeface="+mj-lt"/>
              </a:rPr>
              <a:t>This </a:t>
            </a:r>
            <a:r>
              <a:rPr lang="en-IE" sz="4000" dirty="0">
                <a:latin typeface="+mj-lt"/>
              </a:rPr>
              <a:t>Holy Door will be opened with special </a:t>
            </a:r>
            <a:r>
              <a:rPr lang="en-IE" sz="4000" dirty="0" smtClean="0">
                <a:latin typeface="+mj-lt"/>
              </a:rPr>
              <a:t>keys </a:t>
            </a:r>
            <a:r>
              <a:rPr lang="en-IE" sz="4000" dirty="0">
                <a:latin typeface="+mj-lt"/>
              </a:rPr>
              <a:t>by Pope Francis. </a:t>
            </a:r>
            <a:endParaRPr lang="en-IE" sz="4000" dirty="0" smtClean="0">
              <a:latin typeface="+mj-lt"/>
            </a:endParaRPr>
          </a:p>
          <a:p>
            <a:pPr marL="0" indent="0">
              <a:buNone/>
            </a:pPr>
            <a:endParaRPr lang="en-IE" sz="4000" dirty="0" smtClean="0">
              <a:latin typeface="+mj-lt"/>
            </a:endParaRPr>
          </a:p>
          <a:p>
            <a:pPr marL="0" indent="0">
              <a:buNone/>
            </a:pPr>
            <a:r>
              <a:rPr lang="en-IE" sz="4000" dirty="0" smtClean="0">
                <a:latin typeface="+mj-lt"/>
              </a:rPr>
              <a:t>The </a:t>
            </a:r>
            <a:r>
              <a:rPr lang="en-IE" sz="4000" dirty="0">
                <a:latin typeface="+mj-lt"/>
              </a:rPr>
              <a:t>Holy Father invites </a:t>
            </a:r>
            <a:r>
              <a:rPr lang="en-IE" sz="4000" dirty="0" smtClean="0">
                <a:latin typeface="+mj-lt"/>
              </a:rPr>
              <a:t>us all </a:t>
            </a:r>
            <a:r>
              <a:rPr lang="en-IE" sz="4000" dirty="0">
                <a:latin typeface="+mj-lt"/>
              </a:rPr>
              <a:t>to open </a:t>
            </a:r>
            <a:r>
              <a:rPr lang="en-IE" sz="4000" dirty="0" smtClean="0">
                <a:latin typeface="+mj-lt"/>
              </a:rPr>
              <a:t>our </a:t>
            </a:r>
            <a:r>
              <a:rPr lang="en-IE" sz="4000" dirty="0">
                <a:latin typeface="+mj-lt"/>
              </a:rPr>
              <a:t>doors “to meet Jesus, who waits for us patiently, and wants to bring us his blessing and friendship.”</a:t>
            </a:r>
          </a:p>
          <a:p>
            <a:pPr marL="0" indent="0">
              <a:buNone/>
            </a:pPr>
            <a:r>
              <a:rPr lang="en-IE" sz="4000" dirty="0" smtClean="0"/>
              <a:t> </a:t>
            </a:r>
            <a:endParaRPr lang="en-IE" sz="4000" dirty="0"/>
          </a:p>
          <a:p>
            <a:pPr marL="0" indent="0">
              <a:buNone/>
            </a:pPr>
            <a:endParaRPr lang="en-IE" dirty="0"/>
          </a:p>
        </p:txBody>
      </p:sp>
      <p:pic>
        <p:nvPicPr>
          <p:cNvPr id="4" name="Picture 3"/>
          <p:cNvPicPr>
            <a:picLocks noChangeAspect="1"/>
          </p:cNvPicPr>
          <p:nvPr/>
        </p:nvPicPr>
        <p:blipFill>
          <a:blip r:embed="rId2"/>
          <a:stretch>
            <a:fillRect/>
          </a:stretch>
        </p:blipFill>
        <p:spPr>
          <a:xfrm>
            <a:off x="-1" y="1"/>
            <a:ext cx="4546178" cy="6680571"/>
          </a:xfrm>
          <a:prstGeom prst="rect">
            <a:avLst/>
          </a:prstGeom>
        </p:spPr>
      </p:pic>
    </p:spTree>
    <p:extLst>
      <p:ext uri="{BB962C8B-B14F-4D97-AF65-F5344CB8AC3E}">
        <p14:creationId xmlns:p14="http://schemas.microsoft.com/office/powerpoint/2010/main" val="347512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3137" y="601579"/>
            <a:ext cx="10920663" cy="5575384"/>
          </a:xfrm>
        </p:spPr>
        <p:txBody>
          <a:bodyPr/>
          <a:lstStyle/>
          <a:p>
            <a:pPr marL="0" indent="0">
              <a:buNone/>
            </a:pPr>
            <a:r>
              <a:rPr lang="en-IE" sz="5400" dirty="0">
                <a:latin typeface="+mj-lt"/>
              </a:rPr>
              <a:t>Watch the following video to see how the preparations are going for the opening of the Holy Door</a:t>
            </a:r>
            <a:r>
              <a:rPr lang="en-IE" sz="5400" dirty="0" smtClean="0">
                <a:latin typeface="+mj-lt"/>
              </a:rPr>
              <a:t>.</a:t>
            </a:r>
          </a:p>
          <a:p>
            <a:pPr marL="0" indent="0">
              <a:buNone/>
            </a:pPr>
            <a:endParaRPr lang="en-IE" sz="4400" dirty="0"/>
          </a:p>
          <a:p>
            <a:pPr marL="0" indent="0">
              <a:buNone/>
            </a:pPr>
            <a:endParaRPr lang="en-IE" sz="4400" dirty="0"/>
          </a:p>
          <a:p>
            <a:pPr marL="0" indent="0">
              <a:buNone/>
            </a:pPr>
            <a:r>
              <a:rPr lang="en-IE" sz="4400" u="sng" dirty="0">
                <a:hlinkClick r:id="rId2"/>
              </a:rPr>
              <a:t>http://irishcatholic.ie/video/holy-door-st-peters-basilica-unveiled</a:t>
            </a:r>
            <a:endParaRPr lang="en-IE" sz="4400" dirty="0"/>
          </a:p>
          <a:p>
            <a:pPr marL="0" indent="0">
              <a:buNone/>
            </a:pPr>
            <a:endParaRPr lang="en-IE" dirty="0"/>
          </a:p>
        </p:txBody>
      </p:sp>
    </p:spTree>
    <p:extLst>
      <p:ext uri="{BB962C8B-B14F-4D97-AF65-F5344CB8AC3E}">
        <p14:creationId xmlns:p14="http://schemas.microsoft.com/office/powerpoint/2010/main" val="2076819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1000" b="-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771" y="228304"/>
            <a:ext cx="11842069" cy="6307723"/>
          </a:xfrm>
        </p:spPr>
        <p:txBody>
          <a:bodyPr>
            <a:normAutofit/>
          </a:bodyPr>
          <a:lstStyle/>
          <a:p>
            <a:pPr marL="0" indent="0">
              <a:buNone/>
            </a:pPr>
            <a:r>
              <a:rPr lang="en-IE" sz="3200" b="1" dirty="0">
                <a:latin typeface="+mj-lt"/>
              </a:rPr>
              <a:t>The Holy Doors of Rome’s other basilicas will also be opened. In fact many doors, right throughout the world will be opened during this special year. </a:t>
            </a:r>
            <a:endParaRPr lang="en-IE" sz="3200" b="1" dirty="0" smtClean="0">
              <a:latin typeface="+mj-lt"/>
            </a:endParaRPr>
          </a:p>
          <a:p>
            <a:pPr marL="0" indent="0">
              <a:buNone/>
            </a:pPr>
            <a:endParaRPr lang="en-IE" sz="3200" b="1" dirty="0">
              <a:latin typeface="+mj-lt"/>
            </a:endParaRPr>
          </a:p>
          <a:p>
            <a:pPr marL="0" indent="0">
              <a:buNone/>
            </a:pPr>
            <a:endParaRPr lang="en-IE" sz="3200" b="1" dirty="0" smtClean="0">
              <a:latin typeface="+mj-lt"/>
            </a:endParaRPr>
          </a:p>
          <a:p>
            <a:pPr marL="0" indent="0">
              <a:buNone/>
            </a:pPr>
            <a:endParaRPr lang="en-IE" sz="3200" b="1" dirty="0">
              <a:latin typeface="+mj-lt"/>
            </a:endParaRPr>
          </a:p>
          <a:p>
            <a:pPr marL="0" indent="0">
              <a:buNone/>
            </a:pPr>
            <a:endParaRPr lang="en-IE" sz="3200" b="1" dirty="0" smtClean="0">
              <a:latin typeface="+mj-lt"/>
            </a:endParaRPr>
          </a:p>
          <a:p>
            <a:pPr marL="0" indent="0">
              <a:buNone/>
            </a:pPr>
            <a:endParaRPr lang="en-IE" sz="3200" b="1" dirty="0">
              <a:latin typeface="+mj-lt"/>
            </a:endParaRPr>
          </a:p>
          <a:p>
            <a:pPr marL="0" indent="0">
              <a:buNone/>
            </a:pPr>
            <a:endParaRPr lang="en-IE" sz="3200" b="1" dirty="0" smtClean="0">
              <a:latin typeface="+mj-lt"/>
            </a:endParaRPr>
          </a:p>
          <a:p>
            <a:pPr marL="0" indent="0">
              <a:buNone/>
            </a:pPr>
            <a:r>
              <a:rPr lang="en-IE" sz="3200" b="1" dirty="0" smtClean="0">
                <a:latin typeface="+mj-lt"/>
              </a:rPr>
              <a:t>The </a:t>
            </a:r>
            <a:r>
              <a:rPr lang="en-IE" sz="3200" b="1" dirty="0">
                <a:latin typeface="+mj-lt"/>
              </a:rPr>
              <a:t>doors are symbols of our faith journey. The rite of opening these special doors helps us to understand that there are “extraordinary paths” we can follow to share God’s mercy.</a:t>
            </a:r>
          </a:p>
          <a:p>
            <a:endParaRPr lang="en-IE" dirty="0"/>
          </a:p>
        </p:txBody>
      </p:sp>
    </p:spTree>
    <p:extLst>
      <p:ext uri="{BB962C8B-B14F-4D97-AF65-F5344CB8AC3E}">
        <p14:creationId xmlns:p14="http://schemas.microsoft.com/office/powerpoint/2010/main" val="3408097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Content Placeholder 2"/>
          <p:cNvSpPr>
            <a:spLocks noGrp="1"/>
          </p:cNvSpPr>
          <p:nvPr>
            <p:ph idx="1"/>
          </p:nvPr>
        </p:nvSpPr>
        <p:spPr>
          <a:xfrm>
            <a:off x="0" y="112734"/>
            <a:ext cx="4197439" cy="6661553"/>
          </a:xfrm>
        </p:spPr>
        <p:txBody>
          <a:bodyPr>
            <a:normAutofit lnSpcReduction="10000"/>
          </a:bodyPr>
          <a:lstStyle/>
          <a:p>
            <a:pPr marL="0" indent="0">
              <a:buNone/>
            </a:pPr>
            <a:r>
              <a:rPr lang="en-IE" sz="4400" b="1" dirty="0" smtClean="0">
                <a:solidFill>
                  <a:schemeClr val="bg1"/>
                </a:solidFill>
                <a:latin typeface="+mj-lt"/>
              </a:rPr>
              <a:t>“</a:t>
            </a:r>
            <a:r>
              <a:rPr lang="en-IE" sz="4400" b="1" dirty="0">
                <a:solidFill>
                  <a:schemeClr val="bg1"/>
                </a:solidFill>
                <a:latin typeface="+mj-lt"/>
              </a:rPr>
              <a:t>The Church is the home that accepts everyone and refuses no one … the greater the sin, the greater the love that the Church should show towards those who </a:t>
            </a:r>
            <a:r>
              <a:rPr lang="en-IE" sz="4400" b="1" dirty="0" smtClean="0">
                <a:solidFill>
                  <a:schemeClr val="bg1"/>
                </a:solidFill>
                <a:latin typeface="+mj-lt"/>
              </a:rPr>
              <a:t>convert.”  </a:t>
            </a:r>
            <a:endParaRPr lang="en-IE" sz="4400" b="1" dirty="0">
              <a:solidFill>
                <a:schemeClr val="bg1"/>
              </a:solidFill>
              <a:latin typeface="+mj-lt"/>
            </a:endParaRPr>
          </a:p>
          <a:p>
            <a:pPr marL="0" indent="0">
              <a:buNone/>
            </a:pPr>
            <a:r>
              <a:rPr lang="en-IE" dirty="0"/>
              <a:t> </a:t>
            </a:r>
          </a:p>
        </p:txBody>
      </p:sp>
    </p:spTree>
    <p:extLst>
      <p:ext uri="{BB962C8B-B14F-4D97-AF65-F5344CB8AC3E}">
        <p14:creationId xmlns:p14="http://schemas.microsoft.com/office/powerpoint/2010/main" val="1263024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buNone/>
            </a:pPr>
            <a:endParaRPr lang="en-IE" sz="4400" dirty="0" smtClean="0">
              <a:latin typeface="+mj-lt"/>
            </a:endParaRPr>
          </a:p>
          <a:p>
            <a:pPr marL="0" indent="0">
              <a:buNone/>
            </a:pPr>
            <a:r>
              <a:rPr lang="en-IE" sz="4400" dirty="0" smtClean="0">
                <a:latin typeface="+mj-lt"/>
              </a:rPr>
              <a:t>Further </a:t>
            </a:r>
            <a:r>
              <a:rPr lang="en-IE" sz="4400" dirty="0">
                <a:latin typeface="+mj-lt"/>
              </a:rPr>
              <a:t>information available </a:t>
            </a:r>
            <a:r>
              <a:rPr lang="en-IE" sz="4400" dirty="0" smtClean="0">
                <a:latin typeface="+mj-lt"/>
              </a:rPr>
              <a:t>on</a:t>
            </a:r>
          </a:p>
          <a:p>
            <a:pPr marL="0" indent="0">
              <a:buNone/>
            </a:pPr>
            <a:endParaRPr lang="en-IE" dirty="0"/>
          </a:p>
          <a:p>
            <a:pPr marL="0" indent="0">
              <a:buNone/>
            </a:pPr>
            <a:r>
              <a:rPr lang="en-IE" u="sng" dirty="0">
                <a:hlinkClick r:id="rId2"/>
              </a:rPr>
              <a:t>http://</a:t>
            </a:r>
            <a:r>
              <a:rPr lang="en-IE" u="sng" dirty="0" smtClean="0">
                <a:hlinkClick r:id="rId2"/>
              </a:rPr>
              <a:t>stpetersbasilica.info/Interior/HolyDoor/HolyDoor.htm</a:t>
            </a:r>
            <a:endParaRPr lang="en-IE" u="sng" dirty="0" smtClean="0"/>
          </a:p>
          <a:p>
            <a:pPr marL="0" indent="0">
              <a:buNone/>
            </a:pPr>
            <a:endParaRPr lang="en-IE" dirty="0"/>
          </a:p>
          <a:p>
            <a:pPr marL="0" indent="0">
              <a:buNone/>
            </a:pPr>
            <a:r>
              <a:rPr lang="en-IE" u="sng" dirty="0">
                <a:hlinkClick r:id="rId3"/>
              </a:rPr>
              <a:t>http://www.catholicbishops.ie/2015/11/11/resources-jubilee-mercy-8-december-2015-20-november-2016</a:t>
            </a:r>
            <a:r>
              <a:rPr lang="en-IE" u="sng" dirty="0" smtClean="0">
                <a:hlinkClick r:id="rId3"/>
              </a:rPr>
              <a:t>/</a:t>
            </a:r>
            <a:endParaRPr lang="en-IE" u="sng" dirty="0" smtClean="0"/>
          </a:p>
          <a:p>
            <a:pPr marL="0" indent="0">
              <a:buNone/>
            </a:pPr>
            <a:endParaRPr lang="en-IE" u="sng" dirty="0"/>
          </a:p>
          <a:p>
            <a:pPr marL="0" indent="0">
              <a:buNone/>
            </a:pPr>
            <a:r>
              <a:rPr lang="en-IE" dirty="0">
                <a:hlinkClick r:id="rId4"/>
              </a:rPr>
              <a:t>http://education.dublindiocese.ie/category/religious-education/primary</a:t>
            </a:r>
            <a:r>
              <a:rPr lang="en-IE" dirty="0" smtClean="0">
                <a:hlinkClick r:id="rId4"/>
              </a:rPr>
              <a:t>/</a:t>
            </a:r>
          </a:p>
          <a:p>
            <a:pPr marL="0" indent="0">
              <a:buNone/>
            </a:pPr>
            <a:endParaRPr lang="en-IE" dirty="0">
              <a:hlinkClick r:id="rId4"/>
            </a:endParaRPr>
          </a:p>
          <a:p>
            <a:pPr marL="0" indent="0">
              <a:buNone/>
            </a:pPr>
            <a:r>
              <a:rPr lang="en-IE" dirty="0" smtClean="0">
                <a:hlinkClick r:id="rId4"/>
              </a:rPr>
              <a:t>http</a:t>
            </a:r>
            <a:r>
              <a:rPr lang="en-IE" dirty="0">
                <a:hlinkClick r:id="rId4"/>
              </a:rPr>
              <a:t>://litmus.dublindiocese.ie/2015/10/jubilee-of-mercy-20152016-ideas-for-your-parish</a:t>
            </a:r>
            <a:r>
              <a:rPr lang="en-IE" dirty="0" smtClean="0">
                <a:hlinkClick r:id="rId4"/>
              </a:rPr>
              <a:t>/</a:t>
            </a:r>
            <a:endParaRPr lang="en-IE" dirty="0" smtClean="0"/>
          </a:p>
          <a:p>
            <a:pPr marL="0" indent="0">
              <a:buNone/>
            </a:pPr>
            <a:endParaRPr lang="en-IE" dirty="0"/>
          </a:p>
          <a:p>
            <a:endParaRPr lang="en-IE" dirty="0"/>
          </a:p>
          <a:p>
            <a:endParaRPr lang="en-IE" dirty="0"/>
          </a:p>
        </p:txBody>
      </p:sp>
    </p:spTree>
    <p:extLst>
      <p:ext uri="{BB962C8B-B14F-4D97-AF65-F5344CB8AC3E}">
        <p14:creationId xmlns:p14="http://schemas.microsoft.com/office/powerpoint/2010/main" val="644181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i="1" dirty="0" smtClean="0"/>
              <a:t>What is a holy year?</a:t>
            </a:r>
            <a:br>
              <a:rPr lang="en-GB" b="1" i="1" dirty="0" smtClean="0"/>
            </a:br>
            <a:endParaRPr lang="en-GB" b="1" i="1" dirty="0"/>
          </a:p>
        </p:txBody>
      </p:sp>
      <p:sp>
        <p:nvSpPr>
          <p:cNvPr id="3" name="Content Placeholder 2"/>
          <p:cNvSpPr>
            <a:spLocks noGrp="1"/>
          </p:cNvSpPr>
          <p:nvPr>
            <p:ph idx="1"/>
          </p:nvPr>
        </p:nvSpPr>
        <p:spPr/>
        <p:txBody>
          <a:bodyPr>
            <a:normAutofit/>
          </a:bodyPr>
          <a:lstStyle/>
          <a:p>
            <a:pPr marL="0" lvl="0" indent="0">
              <a:buNone/>
            </a:pPr>
            <a:r>
              <a:rPr lang="en-IE" sz="4400" dirty="0" smtClean="0">
                <a:solidFill>
                  <a:prstClr val="black"/>
                </a:solidFill>
                <a:latin typeface="+mj-lt"/>
              </a:rPr>
              <a:t>Every 25 years the Pope announces a ‘Holy Year’. </a:t>
            </a:r>
            <a:r>
              <a:rPr lang="en-IE" sz="4400" dirty="0">
                <a:solidFill>
                  <a:prstClr val="black"/>
                </a:solidFill>
                <a:latin typeface="+mj-lt"/>
              </a:rPr>
              <a:t>Holy Years </a:t>
            </a:r>
            <a:r>
              <a:rPr lang="en-IE" sz="4400" dirty="0" smtClean="0">
                <a:solidFill>
                  <a:prstClr val="black"/>
                </a:solidFill>
                <a:latin typeface="+mj-lt"/>
              </a:rPr>
              <a:t>include </a:t>
            </a:r>
            <a:r>
              <a:rPr lang="en-IE" sz="4400" dirty="0">
                <a:solidFill>
                  <a:prstClr val="black"/>
                </a:solidFill>
                <a:latin typeface="+mj-lt"/>
              </a:rPr>
              <a:t>special celebrations and </a:t>
            </a:r>
            <a:r>
              <a:rPr lang="en-IE" sz="4400" dirty="0" smtClean="0">
                <a:solidFill>
                  <a:prstClr val="black"/>
                </a:solidFill>
                <a:latin typeface="+mj-lt"/>
              </a:rPr>
              <a:t>pilgrimages.  They </a:t>
            </a:r>
            <a:r>
              <a:rPr lang="en-IE" sz="4400" dirty="0">
                <a:solidFill>
                  <a:prstClr val="black"/>
                </a:solidFill>
                <a:latin typeface="+mj-lt"/>
              </a:rPr>
              <a:t>offer </a:t>
            </a:r>
            <a:r>
              <a:rPr lang="en-IE" sz="4400" dirty="0" smtClean="0">
                <a:solidFill>
                  <a:prstClr val="black"/>
                </a:solidFill>
                <a:latin typeface="+mj-lt"/>
              </a:rPr>
              <a:t>special </a:t>
            </a:r>
            <a:r>
              <a:rPr lang="en-IE" sz="4400" dirty="0">
                <a:solidFill>
                  <a:prstClr val="black"/>
                </a:solidFill>
                <a:latin typeface="+mj-lt"/>
              </a:rPr>
              <a:t>opportunities to experience God's grace through the </a:t>
            </a:r>
            <a:r>
              <a:rPr lang="en-IE" sz="4400" dirty="0" smtClean="0">
                <a:solidFill>
                  <a:prstClr val="black"/>
                </a:solidFill>
                <a:latin typeface="+mj-lt"/>
              </a:rPr>
              <a:t>sacraments. </a:t>
            </a:r>
            <a:r>
              <a:rPr lang="en-IE" sz="4400" dirty="0">
                <a:solidFill>
                  <a:prstClr val="black"/>
                </a:solidFill>
                <a:latin typeface="+mj-lt"/>
              </a:rPr>
              <a:t>This will be only the 29th Holy Year in the Church since the tradition started more than 700 years ago</a:t>
            </a:r>
            <a:r>
              <a:rPr lang="en-IE" sz="4400" dirty="0" smtClean="0">
                <a:solidFill>
                  <a:prstClr val="black"/>
                </a:solidFill>
                <a:latin typeface="+mj-lt"/>
              </a:rPr>
              <a:t>.</a:t>
            </a:r>
            <a:endParaRPr lang="en-IE" sz="4400" dirty="0">
              <a:solidFill>
                <a:prstClr val="black"/>
              </a:solidFill>
              <a:latin typeface="+mj-lt"/>
            </a:endParaRPr>
          </a:p>
        </p:txBody>
      </p:sp>
    </p:spTree>
    <p:extLst>
      <p:ext uri="{BB962C8B-B14F-4D97-AF65-F5344CB8AC3E}">
        <p14:creationId xmlns:p14="http://schemas.microsoft.com/office/powerpoint/2010/main" val="1166754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49135"/>
            <a:ext cx="7408025" cy="5827828"/>
          </a:xfrm>
        </p:spPr>
        <p:txBody>
          <a:bodyPr>
            <a:normAutofit/>
          </a:bodyPr>
          <a:lstStyle/>
          <a:p>
            <a:pPr marL="0" lvl="0" indent="0">
              <a:buNone/>
            </a:pPr>
            <a:r>
              <a:rPr lang="en-IE" sz="3600" dirty="0">
                <a:solidFill>
                  <a:prstClr val="black"/>
                </a:solidFill>
                <a:latin typeface="+mj-lt"/>
              </a:rPr>
              <a:t>The Holy Year of Mercy, taking place this year, is an </a:t>
            </a:r>
            <a:r>
              <a:rPr lang="en-IE" sz="3600" i="1" dirty="0">
                <a:solidFill>
                  <a:prstClr val="black"/>
                </a:solidFill>
                <a:latin typeface="+mj-lt"/>
              </a:rPr>
              <a:t>Extraordinary </a:t>
            </a:r>
            <a:r>
              <a:rPr lang="en-IE" sz="3600" dirty="0">
                <a:solidFill>
                  <a:prstClr val="black"/>
                </a:solidFill>
                <a:latin typeface="+mj-lt"/>
              </a:rPr>
              <a:t>Holy Year.  </a:t>
            </a:r>
            <a:endParaRPr lang="en-GB" sz="3600" dirty="0">
              <a:solidFill>
                <a:prstClr val="black"/>
              </a:solidFill>
              <a:latin typeface="+mj-lt"/>
            </a:endParaRPr>
          </a:p>
          <a:p>
            <a:pPr marL="0" indent="0">
              <a:buNone/>
            </a:pPr>
            <a:endParaRPr lang="en-GB" sz="3600" dirty="0" smtClean="0">
              <a:latin typeface="+mj-lt"/>
            </a:endParaRPr>
          </a:p>
          <a:p>
            <a:pPr marL="0" indent="0">
              <a:buNone/>
            </a:pPr>
            <a:r>
              <a:rPr lang="en-GB" sz="3600" dirty="0" smtClean="0">
                <a:latin typeface="+mj-lt"/>
              </a:rPr>
              <a:t>It is only the third Extraordinary Holy Year ever. </a:t>
            </a:r>
          </a:p>
          <a:p>
            <a:pPr marL="0" indent="0">
              <a:buNone/>
            </a:pPr>
            <a:endParaRPr lang="en-GB" sz="3600" dirty="0">
              <a:latin typeface="+mj-lt"/>
            </a:endParaRPr>
          </a:p>
          <a:p>
            <a:pPr marL="0" lvl="0" indent="0">
              <a:buNone/>
            </a:pPr>
            <a:r>
              <a:rPr lang="en-IE" sz="3600" dirty="0">
                <a:solidFill>
                  <a:prstClr val="black"/>
                </a:solidFill>
                <a:latin typeface="+mj-lt"/>
              </a:rPr>
              <a:t>The last extraordinary Holy Year was called in 1983 by Pope John Paul II to mark the 1,950 years after the death of </a:t>
            </a:r>
            <a:r>
              <a:rPr lang="en-IE" sz="3600" dirty="0" smtClean="0">
                <a:solidFill>
                  <a:prstClr val="black"/>
                </a:solidFill>
                <a:latin typeface="+mj-lt"/>
              </a:rPr>
              <a:t>Jesus.</a:t>
            </a:r>
            <a:endParaRPr lang="en-IE" sz="3600" dirty="0">
              <a:solidFill>
                <a:prstClr val="black"/>
              </a:solidFill>
              <a:latin typeface="+mj-lt"/>
            </a:endParaRPr>
          </a:p>
          <a:p>
            <a:pPr marL="0" indent="0">
              <a:buNone/>
            </a:pP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9300" y="1034127"/>
            <a:ext cx="3408362"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smtClean="0"/>
              <a:t> </a:t>
            </a:r>
            <a:endParaRPr lang="en-GB" dirty="0"/>
          </a:p>
        </p:txBody>
      </p:sp>
    </p:spTree>
    <p:extLst>
      <p:ext uri="{BB962C8B-B14F-4D97-AF65-F5344CB8AC3E}">
        <p14:creationId xmlns:p14="http://schemas.microsoft.com/office/powerpoint/2010/main" val="4105675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973" y="126498"/>
            <a:ext cx="6930189" cy="4880643"/>
          </a:xfrm>
        </p:spPr>
        <p:txBody>
          <a:bodyPr>
            <a:normAutofit fontScale="90000"/>
          </a:bodyPr>
          <a:lstStyle/>
          <a:p>
            <a:pPr>
              <a:lnSpc>
                <a:spcPct val="107000"/>
              </a:lnSpc>
              <a:spcAft>
                <a:spcPts val="0"/>
              </a:spcAft>
            </a:pPr>
            <a:r>
              <a:rPr lang="en-IE" sz="4000" dirty="0" smtClean="0">
                <a:effectLst/>
                <a:latin typeface="Calibri" panose="020F0502020204030204" pitchFamily="34" charset="0"/>
                <a:ea typeface="Calibri" panose="020F0502020204030204" pitchFamily="34" charset="0"/>
                <a:cs typeface="Times New Roman" panose="02020603050405020304" pitchFamily="18" charset="0"/>
              </a:rPr>
              <a:t> </a:t>
            </a:r>
            <a:br>
              <a:rPr lang="en-IE" sz="4000" dirty="0" smtClean="0">
                <a:effectLst/>
                <a:latin typeface="Calibri" panose="020F0502020204030204" pitchFamily="34" charset="0"/>
                <a:ea typeface="Calibri" panose="020F0502020204030204" pitchFamily="34" charset="0"/>
                <a:cs typeface="Times New Roman" panose="02020603050405020304" pitchFamily="18" charset="0"/>
              </a:rPr>
            </a:br>
            <a:r>
              <a:rPr lang="en-IE" sz="4000" dirty="0" smtClean="0">
                <a:effectLst/>
                <a:latin typeface="Calibri" panose="020F0502020204030204" pitchFamily="34" charset="0"/>
                <a:ea typeface="Calibri" panose="020F0502020204030204" pitchFamily="34" charset="0"/>
                <a:cs typeface="Times New Roman" panose="02020603050405020304" pitchFamily="18" charset="0"/>
              </a:rPr>
              <a:t/>
            </a:r>
            <a:br>
              <a:rPr lang="en-IE" sz="4000" dirty="0" smtClean="0">
                <a:effectLst/>
                <a:latin typeface="Calibri" panose="020F0502020204030204" pitchFamily="34" charset="0"/>
                <a:ea typeface="Calibri" panose="020F0502020204030204" pitchFamily="34" charset="0"/>
                <a:cs typeface="Times New Roman" panose="02020603050405020304" pitchFamily="18" charset="0"/>
              </a:rPr>
            </a:br>
            <a:r>
              <a:rPr lang="en-IE" sz="4000" dirty="0">
                <a:latin typeface="Calibri" panose="020F0502020204030204" pitchFamily="34" charset="0"/>
                <a:ea typeface="Calibri" panose="020F0502020204030204" pitchFamily="34" charset="0"/>
                <a:cs typeface="Times New Roman" panose="02020603050405020304" pitchFamily="18" charset="0"/>
              </a:rPr>
              <a:t/>
            </a:r>
            <a:br>
              <a:rPr lang="en-IE" sz="4000" dirty="0">
                <a:latin typeface="Calibri" panose="020F0502020204030204" pitchFamily="34" charset="0"/>
                <a:ea typeface="Calibri" panose="020F0502020204030204" pitchFamily="34" charset="0"/>
                <a:cs typeface="Times New Roman" panose="02020603050405020304" pitchFamily="18" charset="0"/>
              </a:rPr>
            </a:br>
            <a:r>
              <a:rPr lang="en-IE" sz="4000" dirty="0" smtClean="0">
                <a:effectLst/>
                <a:ea typeface="Calibri" panose="020F0502020204030204" pitchFamily="34" charset="0"/>
                <a:cs typeface="Times New Roman" panose="02020603050405020304" pitchFamily="18" charset="0"/>
              </a:rPr>
              <a:t>The Extraordinary Jubilee Year of Mercy</a:t>
            </a:r>
            <a:r>
              <a:rPr lang="en-IE" sz="4000" dirty="0" smtClean="0">
                <a:solidFill>
                  <a:srgbClr val="000000"/>
                </a:solidFill>
                <a:effectLst/>
                <a:ea typeface="Calibri" panose="020F0502020204030204" pitchFamily="34" charset="0"/>
                <a:cs typeface="Times New Roman" panose="02020603050405020304" pitchFamily="18" charset="0"/>
              </a:rPr>
              <a:t> will begin on December 8</a:t>
            </a:r>
            <a:r>
              <a:rPr lang="en-IE" sz="4000" baseline="30000" dirty="0" smtClean="0">
                <a:solidFill>
                  <a:srgbClr val="000000"/>
                </a:solidFill>
                <a:effectLst/>
                <a:ea typeface="Calibri" panose="020F0502020204030204" pitchFamily="34" charset="0"/>
                <a:cs typeface="Times New Roman" panose="02020603050405020304" pitchFamily="18" charset="0"/>
              </a:rPr>
              <a:t>th</a:t>
            </a:r>
            <a:r>
              <a:rPr lang="en-IE" sz="4000" dirty="0" smtClean="0">
                <a:solidFill>
                  <a:srgbClr val="000000"/>
                </a:solidFill>
                <a:effectLst/>
                <a:ea typeface="Calibri" panose="020F0502020204030204" pitchFamily="34" charset="0"/>
                <a:cs typeface="Times New Roman" panose="02020603050405020304" pitchFamily="18" charset="0"/>
              </a:rPr>
              <a:t> this year and conclude on November 20</a:t>
            </a:r>
            <a:r>
              <a:rPr lang="en-IE" sz="4000" baseline="30000" dirty="0" smtClean="0">
                <a:solidFill>
                  <a:srgbClr val="000000"/>
                </a:solidFill>
                <a:effectLst/>
                <a:ea typeface="Calibri" panose="020F0502020204030204" pitchFamily="34" charset="0"/>
                <a:cs typeface="Times New Roman" panose="02020603050405020304" pitchFamily="18" charset="0"/>
              </a:rPr>
              <a:t>th</a:t>
            </a:r>
            <a:r>
              <a:rPr lang="en-IE" sz="4000" dirty="0" smtClean="0">
                <a:solidFill>
                  <a:srgbClr val="000000"/>
                </a:solidFill>
                <a:effectLst/>
                <a:ea typeface="Calibri" panose="020F0502020204030204" pitchFamily="34" charset="0"/>
                <a:cs typeface="Times New Roman" panose="02020603050405020304" pitchFamily="18" charset="0"/>
              </a:rPr>
              <a:t> 2016; from the second</a:t>
            </a:r>
            <a:r>
              <a:rPr lang="en-IE" sz="4000" dirty="0" smtClean="0">
                <a:effectLst/>
                <a:ea typeface="Calibri" panose="020F0502020204030204" pitchFamily="34" charset="0"/>
                <a:cs typeface="Times New Roman" panose="02020603050405020304" pitchFamily="18" charset="0"/>
              </a:rPr>
              <a:t> week of Advent, the </a:t>
            </a:r>
            <a:r>
              <a:rPr lang="en-IE" sz="4000" dirty="0" smtClean="0">
                <a:effectLst/>
                <a:ea typeface="Calibri" panose="020F0502020204030204" pitchFamily="34" charset="0"/>
                <a:cs typeface="Times New Roman" panose="02020603050405020304" pitchFamily="18" charset="0"/>
              </a:rPr>
              <a:t>feast </a:t>
            </a:r>
            <a:r>
              <a:rPr lang="en-IE" sz="4000" dirty="0" smtClean="0">
                <a:effectLst/>
                <a:ea typeface="Calibri" panose="020F0502020204030204" pitchFamily="34" charset="0"/>
                <a:cs typeface="Times New Roman" panose="02020603050405020304" pitchFamily="18" charset="0"/>
              </a:rPr>
              <a:t>of the Immaculate Conception to </a:t>
            </a:r>
            <a:r>
              <a:rPr lang="en-IE" sz="4000" dirty="0" smtClean="0">
                <a:effectLst/>
                <a:ea typeface="Calibri" panose="020F0502020204030204" pitchFamily="34" charset="0"/>
                <a:cs typeface="Times New Roman" panose="02020603050405020304" pitchFamily="18" charset="0"/>
              </a:rPr>
              <a:t>the last </a:t>
            </a:r>
            <a:r>
              <a:rPr lang="en-IE" sz="4000" dirty="0" smtClean="0">
                <a:effectLst/>
                <a:ea typeface="Calibri" panose="020F0502020204030204" pitchFamily="34" charset="0"/>
                <a:cs typeface="Times New Roman" panose="02020603050405020304" pitchFamily="18" charset="0"/>
              </a:rPr>
              <a:t>feast of the Liturgical </a:t>
            </a:r>
            <a:r>
              <a:rPr lang="en-IE" sz="4000" dirty="0" smtClean="0">
                <a:effectLst/>
                <a:ea typeface="Calibri" panose="020F0502020204030204" pitchFamily="34" charset="0"/>
                <a:cs typeface="Times New Roman" panose="02020603050405020304" pitchFamily="18" charset="0"/>
              </a:rPr>
              <a:t>Year (the Church’s </a:t>
            </a:r>
            <a:r>
              <a:rPr lang="en-IE" sz="4000" dirty="0" smtClean="0">
                <a:effectLst/>
                <a:ea typeface="Calibri" panose="020F0502020204030204" pitchFamily="34" charset="0"/>
                <a:cs typeface="Times New Roman" panose="02020603050405020304" pitchFamily="18" charset="0"/>
              </a:rPr>
              <a:t>calendar</a:t>
            </a:r>
            <a:r>
              <a:rPr lang="en-IE" sz="4000" dirty="0" smtClean="0">
                <a:effectLst/>
                <a:ea typeface="Calibri" panose="020F0502020204030204" pitchFamily="34" charset="0"/>
                <a:cs typeface="Times New Roman" panose="02020603050405020304" pitchFamily="18" charset="0"/>
              </a:rPr>
              <a:t>), </a:t>
            </a:r>
            <a:r>
              <a:rPr lang="en-IE" sz="4000" dirty="0" smtClean="0">
                <a:effectLst/>
                <a:ea typeface="Calibri" panose="020F0502020204030204" pitchFamily="34" charset="0"/>
                <a:cs typeface="Times New Roman" panose="02020603050405020304" pitchFamily="18" charset="0"/>
              </a:rPr>
              <a:t>the </a:t>
            </a:r>
            <a:r>
              <a:rPr lang="en-IE" sz="4000" dirty="0" smtClean="0">
                <a:effectLst/>
                <a:ea typeface="Calibri" panose="020F0502020204030204" pitchFamily="34" charset="0"/>
                <a:cs typeface="Times New Roman" panose="02020603050405020304" pitchFamily="18" charset="0"/>
              </a:rPr>
              <a:t>feast </a:t>
            </a:r>
            <a:r>
              <a:rPr lang="en-IE" sz="4000" dirty="0" smtClean="0">
                <a:effectLst/>
                <a:ea typeface="Calibri" panose="020F0502020204030204" pitchFamily="34" charset="0"/>
                <a:cs typeface="Times New Roman" panose="02020603050405020304" pitchFamily="18" charset="0"/>
              </a:rPr>
              <a:t>of Christ the King.</a:t>
            </a:r>
            <a:endParaRPr lang="en-IE" sz="4000" dirty="0">
              <a:effectLst/>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930188" y="487028"/>
            <a:ext cx="5261811" cy="5210175"/>
          </a:xfrm>
          <a:prstGeom prst="rect">
            <a:avLst/>
          </a:prstGeom>
        </p:spPr>
      </p:pic>
    </p:spTree>
    <p:extLst>
      <p:ext uri="{BB962C8B-B14F-4D97-AF65-F5344CB8AC3E}">
        <p14:creationId xmlns:p14="http://schemas.microsoft.com/office/powerpoint/2010/main" val="2248540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8345510" cy="1325563"/>
          </a:xfrm>
        </p:spPr>
        <p:txBody>
          <a:bodyPr>
            <a:normAutofit fontScale="90000"/>
          </a:bodyPr>
          <a:lstStyle/>
          <a:p>
            <a:pPr algn="ctr"/>
            <a:r>
              <a:rPr lang="en-IE" dirty="0" smtClean="0"/>
              <a:t/>
            </a:r>
            <a:br>
              <a:rPr lang="en-IE" dirty="0" smtClean="0"/>
            </a:br>
            <a:r>
              <a:rPr lang="en-IE" dirty="0"/>
              <a:t/>
            </a:r>
            <a:br>
              <a:rPr lang="en-IE" dirty="0"/>
            </a:br>
            <a:r>
              <a:rPr lang="en-IE" dirty="0" smtClean="0"/>
              <a:t/>
            </a:r>
            <a:br>
              <a:rPr lang="en-IE" dirty="0" smtClean="0"/>
            </a:br>
            <a:r>
              <a:rPr lang="en-IE" dirty="0"/>
              <a:t/>
            </a:r>
            <a:br>
              <a:rPr lang="en-IE" dirty="0"/>
            </a:br>
            <a:r>
              <a:rPr lang="en-IE" sz="4900" dirty="0" smtClean="0"/>
              <a:t/>
            </a:r>
            <a:br>
              <a:rPr lang="en-IE" sz="4900" dirty="0" smtClean="0"/>
            </a:br>
            <a:r>
              <a:rPr lang="en-IE" sz="4900" dirty="0" smtClean="0"/>
              <a:t>The theme for the Holy Year is:</a:t>
            </a:r>
            <a:br>
              <a:rPr lang="en-IE" sz="4900" dirty="0" smtClean="0"/>
            </a:br>
            <a:r>
              <a:rPr lang="en-IE" sz="4900" dirty="0"/>
              <a:t/>
            </a:r>
            <a:br>
              <a:rPr lang="en-IE" sz="4900" dirty="0"/>
            </a:br>
            <a:r>
              <a:rPr lang="en-IE" sz="4900" dirty="0" smtClean="0"/>
              <a:t/>
            </a:r>
            <a:br>
              <a:rPr lang="en-IE" sz="4900" dirty="0" smtClean="0"/>
            </a:br>
            <a:r>
              <a:rPr lang="en-IE" sz="4900" dirty="0" smtClean="0"/>
              <a:t> “Be merciful, just as your </a:t>
            </a:r>
            <a:r>
              <a:rPr lang="en-IE" sz="4900" dirty="0" smtClean="0"/>
              <a:t>Father </a:t>
            </a:r>
            <a:r>
              <a:rPr lang="en-IE" sz="4900" dirty="0" smtClean="0"/>
              <a:t>is merciful”</a:t>
            </a:r>
            <a:br>
              <a:rPr lang="en-IE" sz="4900" dirty="0" smtClean="0"/>
            </a:br>
            <a:r>
              <a:rPr lang="en-IE" sz="4900" dirty="0" smtClean="0"/>
              <a:t>(Lk. 6:36)</a:t>
            </a:r>
            <a:r>
              <a:rPr lang="en-IE" dirty="0" smtClean="0"/>
              <a:t/>
            </a:r>
            <a:br>
              <a:rPr lang="en-IE" dirty="0" smtClean="0"/>
            </a:br>
            <a:endParaRPr lang="en-IE" dirty="0"/>
          </a:p>
        </p:txBody>
      </p:sp>
      <p:pic>
        <p:nvPicPr>
          <p:cNvPr id="3" name="Picture 2"/>
          <p:cNvPicPr>
            <a:picLocks noChangeAspect="1"/>
          </p:cNvPicPr>
          <p:nvPr/>
        </p:nvPicPr>
        <p:blipFill rotWithShape="1">
          <a:blip r:embed="rId2"/>
          <a:srcRect l="17111" r="14087"/>
          <a:stretch/>
        </p:blipFill>
        <p:spPr>
          <a:xfrm>
            <a:off x="8075053" y="0"/>
            <a:ext cx="3657600" cy="6590347"/>
          </a:xfrm>
          <a:prstGeom prst="rect">
            <a:avLst/>
          </a:prstGeom>
        </p:spPr>
      </p:pic>
    </p:spTree>
    <p:extLst>
      <p:ext uri="{BB962C8B-B14F-4D97-AF65-F5344CB8AC3E}">
        <p14:creationId xmlns:p14="http://schemas.microsoft.com/office/powerpoint/2010/main" val="1703669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06" y="-280850"/>
            <a:ext cx="10515600" cy="1325563"/>
          </a:xfrm>
        </p:spPr>
        <p:txBody>
          <a:bodyPr/>
          <a:lstStyle/>
          <a:p>
            <a:r>
              <a:rPr lang="en-GB" i="1" dirty="0" smtClean="0"/>
              <a:t> </a:t>
            </a:r>
            <a:r>
              <a:rPr lang="en-GB" b="1" i="1" dirty="0" smtClean="0"/>
              <a:t>What is mercy?</a:t>
            </a:r>
            <a:endParaRPr lang="en-GB" b="1" i="1" dirty="0"/>
          </a:p>
        </p:txBody>
      </p:sp>
      <p:sp>
        <p:nvSpPr>
          <p:cNvPr id="3" name="Content Placeholder 2"/>
          <p:cNvSpPr>
            <a:spLocks noGrp="1"/>
          </p:cNvSpPr>
          <p:nvPr>
            <p:ph idx="1"/>
          </p:nvPr>
        </p:nvSpPr>
        <p:spPr>
          <a:xfrm>
            <a:off x="1270461" y="1138476"/>
            <a:ext cx="4066309" cy="1226582"/>
          </a:xfrm>
        </p:spPr>
        <p:txBody>
          <a:bodyPr>
            <a:normAutofit/>
          </a:bodyPr>
          <a:lstStyle/>
          <a:p>
            <a:pPr marL="0" indent="0">
              <a:buNone/>
            </a:pPr>
            <a:r>
              <a:rPr lang="en-GB" sz="5400" b="1" dirty="0">
                <a:solidFill>
                  <a:srgbClr val="FF0000"/>
                </a:solidFill>
              </a:rPr>
              <a:t>c</a:t>
            </a:r>
            <a:r>
              <a:rPr lang="en-GB" sz="5400" b="1" dirty="0" smtClean="0">
                <a:solidFill>
                  <a:srgbClr val="FF0000"/>
                </a:solidFill>
              </a:rPr>
              <a:t>ompassion</a:t>
            </a:r>
            <a:r>
              <a:rPr lang="en-GB" dirty="0" smtClean="0"/>
              <a:t> </a:t>
            </a:r>
            <a:endParaRPr lang="en-GB" dirty="0"/>
          </a:p>
        </p:txBody>
      </p:sp>
      <p:sp>
        <p:nvSpPr>
          <p:cNvPr id="4" name="TextBox 3"/>
          <p:cNvSpPr txBox="1"/>
          <p:nvPr/>
        </p:nvSpPr>
        <p:spPr>
          <a:xfrm>
            <a:off x="0" y="5657671"/>
            <a:ext cx="4021340" cy="1200329"/>
          </a:xfrm>
          <a:prstGeom prst="rect">
            <a:avLst/>
          </a:prstGeom>
          <a:noFill/>
        </p:spPr>
        <p:txBody>
          <a:bodyPr wrap="square" rtlCol="0">
            <a:spAutoFit/>
          </a:bodyPr>
          <a:lstStyle/>
          <a:p>
            <a:r>
              <a:rPr lang="en-GB" sz="7200" b="1" dirty="0">
                <a:solidFill>
                  <a:srgbClr val="00B0F0"/>
                </a:solidFill>
                <a:latin typeface="Bradley Hand ITC" panose="03070402050302030203" pitchFamily="66" charset="0"/>
              </a:rPr>
              <a:t>k</a:t>
            </a:r>
            <a:r>
              <a:rPr lang="en-GB" sz="7200" b="1" dirty="0" smtClean="0">
                <a:solidFill>
                  <a:srgbClr val="00B0F0"/>
                </a:solidFill>
                <a:latin typeface="Bradley Hand ITC" panose="03070402050302030203" pitchFamily="66" charset="0"/>
              </a:rPr>
              <a:t>indness</a:t>
            </a:r>
            <a:r>
              <a:rPr lang="en-GB" b="1" dirty="0" smtClean="0">
                <a:solidFill>
                  <a:srgbClr val="00B0F0"/>
                </a:solidFill>
                <a:latin typeface="Bradley Hand ITC" panose="03070402050302030203" pitchFamily="66" charset="0"/>
              </a:rPr>
              <a:t> </a:t>
            </a:r>
            <a:endParaRPr lang="en-GB" b="1" dirty="0">
              <a:solidFill>
                <a:srgbClr val="00B0F0"/>
              </a:solidFill>
              <a:latin typeface="Bradley Hand ITC" panose="03070402050302030203" pitchFamily="66" charset="0"/>
            </a:endParaRPr>
          </a:p>
        </p:txBody>
      </p:sp>
      <p:sp>
        <p:nvSpPr>
          <p:cNvPr id="5" name="TextBox 4"/>
          <p:cNvSpPr txBox="1"/>
          <p:nvPr/>
        </p:nvSpPr>
        <p:spPr>
          <a:xfrm>
            <a:off x="6991003" y="1413013"/>
            <a:ext cx="6015643" cy="1446550"/>
          </a:xfrm>
          <a:prstGeom prst="rect">
            <a:avLst/>
          </a:prstGeom>
          <a:noFill/>
        </p:spPr>
        <p:txBody>
          <a:bodyPr wrap="square" rtlCol="0">
            <a:spAutoFit/>
          </a:bodyPr>
          <a:lstStyle/>
          <a:p>
            <a:r>
              <a:rPr lang="en-GB" sz="8800" dirty="0" smtClean="0">
                <a:solidFill>
                  <a:srgbClr val="7030A0"/>
                </a:solidFill>
                <a:latin typeface="Bernard MT Condensed" panose="02050806060905020404" pitchFamily="18" charset="0"/>
              </a:rPr>
              <a:t>forgiveness</a:t>
            </a:r>
            <a:r>
              <a:rPr lang="en-GB" dirty="0" smtClean="0"/>
              <a:t> </a:t>
            </a:r>
            <a:endParaRPr lang="en-GB" dirty="0"/>
          </a:p>
        </p:txBody>
      </p:sp>
      <p:sp>
        <p:nvSpPr>
          <p:cNvPr id="6" name="TextBox 5"/>
          <p:cNvSpPr txBox="1"/>
          <p:nvPr/>
        </p:nvSpPr>
        <p:spPr>
          <a:xfrm>
            <a:off x="8688040" y="3703289"/>
            <a:ext cx="4376794" cy="1015663"/>
          </a:xfrm>
          <a:prstGeom prst="rect">
            <a:avLst/>
          </a:prstGeom>
          <a:noFill/>
        </p:spPr>
        <p:txBody>
          <a:bodyPr wrap="square" rtlCol="0">
            <a:spAutoFit/>
          </a:bodyPr>
          <a:lstStyle/>
          <a:p>
            <a:r>
              <a:rPr lang="en-GB" sz="6000" b="1" dirty="0" smtClean="0">
                <a:solidFill>
                  <a:srgbClr val="FFC000"/>
                </a:solidFill>
                <a:latin typeface="Berlin Sans FB" panose="020E0602020502020306" pitchFamily="34" charset="0"/>
              </a:rPr>
              <a:t>empathy</a:t>
            </a:r>
            <a:endParaRPr lang="en-GB" sz="6000" b="1" dirty="0">
              <a:solidFill>
                <a:srgbClr val="FFC000"/>
              </a:solidFill>
              <a:latin typeface="Berlin Sans FB" panose="020E0602020502020306" pitchFamily="34" charset="0"/>
            </a:endParaRPr>
          </a:p>
        </p:txBody>
      </p:sp>
      <p:sp>
        <p:nvSpPr>
          <p:cNvPr id="7" name="TextBox 6"/>
          <p:cNvSpPr txBox="1"/>
          <p:nvPr/>
        </p:nvSpPr>
        <p:spPr>
          <a:xfrm>
            <a:off x="1419455" y="4211121"/>
            <a:ext cx="4172990" cy="1708160"/>
          </a:xfrm>
          <a:prstGeom prst="rect">
            <a:avLst/>
          </a:prstGeom>
          <a:noFill/>
        </p:spPr>
        <p:txBody>
          <a:bodyPr wrap="square" rtlCol="0">
            <a:spAutoFit/>
          </a:bodyPr>
          <a:lstStyle/>
          <a:p>
            <a:r>
              <a:rPr lang="en-GB" sz="10500" b="1" dirty="0" smtClean="0">
                <a:solidFill>
                  <a:srgbClr val="FF0066"/>
                </a:solidFill>
                <a:latin typeface="Segoe Script" panose="020B0504020000000003" pitchFamily="34" charset="0"/>
              </a:rPr>
              <a:t>love</a:t>
            </a:r>
            <a:endParaRPr lang="en-GB" sz="10500" b="1" dirty="0">
              <a:solidFill>
                <a:srgbClr val="FF0066"/>
              </a:solidFill>
              <a:latin typeface="Segoe Script" panose="020B0504020000000003" pitchFamily="34" charset="0"/>
            </a:endParaRPr>
          </a:p>
        </p:txBody>
      </p:sp>
      <p:sp>
        <p:nvSpPr>
          <p:cNvPr id="8" name="TextBox 7"/>
          <p:cNvSpPr txBox="1"/>
          <p:nvPr/>
        </p:nvSpPr>
        <p:spPr>
          <a:xfrm>
            <a:off x="4137717" y="2498208"/>
            <a:ext cx="5455169" cy="2092881"/>
          </a:xfrm>
          <a:prstGeom prst="rect">
            <a:avLst/>
          </a:prstGeom>
          <a:noFill/>
        </p:spPr>
        <p:txBody>
          <a:bodyPr wrap="square" rtlCol="0">
            <a:spAutoFit/>
          </a:bodyPr>
          <a:lstStyle/>
          <a:p>
            <a:r>
              <a:rPr lang="en-GB" sz="13000" b="1" dirty="0" smtClean="0">
                <a:solidFill>
                  <a:srgbClr val="0070C0"/>
                </a:solidFill>
                <a:latin typeface="Comic Sans MS" panose="030F0702030302020204" pitchFamily="66" charset="0"/>
              </a:rPr>
              <a:t>mercy</a:t>
            </a:r>
            <a:endParaRPr lang="en-GB" sz="13000" b="1" dirty="0">
              <a:solidFill>
                <a:srgbClr val="0070C0"/>
              </a:solidFill>
              <a:latin typeface="Comic Sans MS" panose="030F0702030302020204" pitchFamily="66" charset="0"/>
            </a:endParaRPr>
          </a:p>
        </p:txBody>
      </p:sp>
      <p:sp>
        <p:nvSpPr>
          <p:cNvPr id="9" name="TextBox 8"/>
          <p:cNvSpPr txBox="1"/>
          <p:nvPr/>
        </p:nvSpPr>
        <p:spPr>
          <a:xfrm>
            <a:off x="182880" y="2513596"/>
            <a:ext cx="4197926" cy="923330"/>
          </a:xfrm>
          <a:prstGeom prst="rect">
            <a:avLst/>
          </a:prstGeom>
          <a:noFill/>
        </p:spPr>
        <p:txBody>
          <a:bodyPr wrap="square" rtlCol="0">
            <a:spAutoFit/>
          </a:bodyPr>
          <a:lstStyle/>
          <a:p>
            <a:r>
              <a:rPr lang="en-GB" sz="5400" b="1" dirty="0" smtClean="0">
                <a:solidFill>
                  <a:srgbClr val="009900"/>
                </a:solidFill>
                <a:latin typeface="Baskerville Old Face" panose="02020602080505020303" pitchFamily="18" charset="0"/>
              </a:rPr>
              <a:t>understanding</a:t>
            </a:r>
            <a:endParaRPr lang="en-GB" sz="5400" b="1" dirty="0">
              <a:solidFill>
                <a:srgbClr val="009900"/>
              </a:solidFill>
              <a:latin typeface="Baskerville Old Face" panose="02020602080505020303" pitchFamily="18" charset="0"/>
            </a:endParaRPr>
          </a:p>
        </p:txBody>
      </p:sp>
      <p:sp>
        <p:nvSpPr>
          <p:cNvPr id="10" name="TextBox 9"/>
          <p:cNvSpPr txBox="1"/>
          <p:nvPr/>
        </p:nvSpPr>
        <p:spPr>
          <a:xfrm>
            <a:off x="7340137" y="5750004"/>
            <a:ext cx="4505498" cy="1107996"/>
          </a:xfrm>
          <a:prstGeom prst="rect">
            <a:avLst/>
          </a:prstGeom>
          <a:noFill/>
        </p:spPr>
        <p:txBody>
          <a:bodyPr wrap="square" rtlCol="0">
            <a:spAutoFit/>
          </a:bodyPr>
          <a:lstStyle/>
          <a:p>
            <a:r>
              <a:rPr lang="en-GB" sz="6600" b="1" dirty="0" smtClean="0">
                <a:solidFill>
                  <a:srgbClr val="00B050"/>
                </a:solidFill>
                <a:latin typeface="Arial Rounded MT Bold" panose="020F0704030504030204" pitchFamily="34" charset="0"/>
              </a:rPr>
              <a:t>inclusivity</a:t>
            </a:r>
            <a:r>
              <a:rPr lang="en-GB" dirty="0" smtClean="0"/>
              <a:t> </a:t>
            </a:r>
            <a:endParaRPr lang="en-GB" dirty="0"/>
          </a:p>
        </p:txBody>
      </p:sp>
      <p:sp>
        <p:nvSpPr>
          <p:cNvPr id="11" name="TextBox 10"/>
          <p:cNvSpPr txBox="1"/>
          <p:nvPr/>
        </p:nvSpPr>
        <p:spPr>
          <a:xfrm>
            <a:off x="6217920" y="4862676"/>
            <a:ext cx="4788131" cy="923330"/>
          </a:xfrm>
          <a:prstGeom prst="rect">
            <a:avLst/>
          </a:prstGeom>
          <a:noFill/>
        </p:spPr>
        <p:txBody>
          <a:bodyPr wrap="square" rtlCol="0">
            <a:spAutoFit/>
          </a:bodyPr>
          <a:lstStyle/>
          <a:p>
            <a:r>
              <a:rPr lang="en-GB" sz="5400" b="1" dirty="0" smtClean="0">
                <a:solidFill>
                  <a:srgbClr val="FF6600"/>
                </a:solidFill>
                <a:latin typeface="Lucida Console" panose="020B0609040504020204" pitchFamily="49" charset="0"/>
              </a:rPr>
              <a:t>generosity</a:t>
            </a:r>
            <a:endParaRPr lang="en-GB" sz="5400" b="1" dirty="0">
              <a:solidFill>
                <a:srgbClr val="FF6600"/>
              </a:solidFill>
              <a:latin typeface="Lucida Console" panose="020B0609040504020204" pitchFamily="49" charset="0"/>
            </a:endParaRPr>
          </a:p>
        </p:txBody>
      </p:sp>
    </p:spTree>
    <p:extLst>
      <p:ext uri="{BB962C8B-B14F-4D97-AF65-F5344CB8AC3E}">
        <p14:creationId xmlns:p14="http://schemas.microsoft.com/office/powerpoint/2010/main" val="3088833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6112" y="190008"/>
            <a:ext cx="4335888" cy="6667992"/>
          </a:xfrm>
        </p:spPr>
        <p:txBody>
          <a:bodyPr>
            <a:normAutofit/>
          </a:bodyPr>
          <a:lstStyle/>
          <a:p>
            <a:pPr marL="0" indent="0">
              <a:buNone/>
            </a:pPr>
            <a:r>
              <a:rPr lang="en-IE" sz="4000" dirty="0">
                <a:latin typeface="+mj-lt"/>
              </a:rPr>
              <a:t>Pope Francis asks us to be more merciful towards each other and that this extraordinary Holy Year is an opportunity to rediscover the need to be forgiving and generous.</a:t>
            </a:r>
          </a:p>
          <a:p>
            <a:endParaRPr lang="en-IE" sz="4000" dirty="0">
              <a:latin typeface="+mj-lt"/>
            </a:endParaRPr>
          </a:p>
        </p:txBody>
      </p:sp>
      <p:pic>
        <p:nvPicPr>
          <p:cNvPr id="4" name="Picture 3"/>
          <p:cNvPicPr>
            <a:picLocks noChangeAspect="1"/>
          </p:cNvPicPr>
          <p:nvPr/>
        </p:nvPicPr>
        <p:blipFill rotWithShape="1">
          <a:blip r:embed="rId2"/>
          <a:srcRect r="24648"/>
          <a:stretch/>
        </p:blipFill>
        <p:spPr>
          <a:xfrm>
            <a:off x="0" y="0"/>
            <a:ext cx="7763602" cy="6858000"/>
          </a:xfrm>
          <a:prstGeom prst="rect">
            <a:avLst/>
          </a:prstGeom>
        </p:spPr>
      </p:pic>
    </p:spTree>
    <p:extLst>
      <p:ext uri="{BB962C8B-B14F-4D97-AF65-F5344CB8AC3E}">
        <p14:creationId xmlns:p14="http://schemas.microsoft.com/office/powerpoint/2010/main" val="2366105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t>
            </a:r>
            <a:endParaRPr lang="en-GB"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5502" y="562089"/>
            <a:ext cx="4544920" cy="610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86153" y="931025"/>
            <a:ext cx="6453447" cy="3785652"/>
          </a:xfrm>
          <a:prstGeom prst="rect">
            <a:avLst/>
          </a:prstGeom>
          <a:noFill/>
        </p:spPr>
        <p:txBody>
          <a:bodyPr wrap="square" rtlCol="0">
            <a:spAutoFit/>
          </a:bodyPr>
          <a:lstStyle/>
          <a:p>
            <a:r>
              <a:rPr lang="en-GB" sz="6000" dirty="0" smtClean="0">
                <a:latin typeface="+mj-lt"/>
              </a:rPr>
              <a:t>This is the logo for the Year of Mercy.</a:t>
            </a:r>
          </a:p>
          <a:p>
            <a:endParaRPr lang="en-GB" sz="6000" dirty="0">
              <a:latin typeface="+mj-lt"/>
            </a:endParaRPr>
          </a:p>
          <a:p>
            <a:r>
              <a:rPr lang="en-GB" sz="6000" dirty="0" smtClean="0">
                <a:latin typeface="+mj-lt"/>
              </a:rPr>
              <a:t>What do you see?</a:t>
            </a:r>
            <a:endParaRPr lang="en-GB" sz="6000" dirty="0">
              <a:latin typeface="+mj-lt"/>
            </a:endParaRPr>
          </a:p>
        </p:txBody>
      </p:sp>
    </p:spTree>
    <p:extLst>
      <p:ext uri="{BB962C8B-B14F-4D97-AF65-F5344CB8AC3E}">
        <p14:creationId xmlns:p14="http://schemas.microsoft.com/office/powerpoint/2010/main" val="4074444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79157"/>
            <a:ext cx="6784355" cy="6176050"/>
          </a:xfrm>
          <a:prstGeom prst="rect">
            <a:avLst/>
          </a:prstGeom>
          <a:noFill/>
        </p:spPr>
        <p:txBody>
          <a:bodyPr wrap="square" rtlCol="0">
            <a:spAutoFit/>
          </a:bodyPr>
          <a:lstStyle/>
          <a:p>
            <a:r>
              <a:rPr lang="en-IE" sz="3000" dirty="0" smtClean="0">
                <a:latin typeface="+mj-lt"/>
              </a:rPr>
              <a:t>At the centre we see Jesus, carrying a </a:t>
            </a:r>
            <a:r>
              <a:rPr lang="en-IE" sz="3000" dirty="0" smtClean="0">
                <a:latin typeface="+mj-lt"/>
              </a:rPr>
              <a:t>person, as a shepherd might carry a sheep.  </a:t>
            </a:r>
          </a:p>
          <a:p>
            <a:r>
              <a:rPr lang="en-IE" sz="3000" dirty="0" smtClean="0">
                <a:latin typeface="+mj-lt"/>
              </a:rPr>
              <a:t> </a:t>
            </a:r>
          </a:p>
          <a:p>
            <a:pPr lvl="0">
              <a:lnSpc>
                <a:spcPct val="90000"/>
              </a:lnSpc>
              <a:spcBef>
                <a:spcPts val="1000"/>
              </a:spcBef>
            </a:pPr>
            <a:r>
              <a:rPr lang="en-IE" sz="3000" dirty="0">
                <a:solidFill>
                  <a:prstClr val="black"/>
                </a:solidFill>
                <a:latin typeface="+mj-lt"/>
              </a:rPr>
              <a:t>In carrying a person on his shoulders Jesus reminds us how close we are to God’s love. The person represents all of us.</a:t>
            </a:r>
          </a:p>
          <a:p>
            <a:endParaRPr lang="en-IE" sz="3000" dirty="0" smtClean="0">
              <a:latin typeface="+mj-lt"/>
            </a:endParaRPr>
          </a:p>
          <a:p>
            <a:r>
              <a:rPr lang="en-IE" sz="3000" dirty="0" smtClean="0">
                <a:latin typeface="+mj-lt"/>
              </a:rPr>
              <a:t>Jesus, just like the Good </a:t>
            </a:r>
            <a:r>
              <a:rPr lang="en-IE" sz="3000" dirty="0" smtClean="0">
                <a:latin typeface="+mj-lt"/>
              </a:rPr>
              <a:t>Shepherd, </a:t>
            </a:r>
            <a:r>
              <a:rPr lang="en-IE" sz="3000" dirty="0" smtClean="0">
                <a:latin typeface="+mj-lt"/>
              </a:rPr>
              <a:t>cares for everyone. </a:t>
            </a:r>
            <a:endParaRPr lang="en-IE" sz="3000" dirty="0" smtClean="0">
              <a:latin typeface="+mj-lt"/>
            </a:endParaRPr>
          </a:p>
          <a:p>
            <a:endParaRPr lang="en-IE" sz="3000" dirty="0">
              <a:latin typeface="+mj-lt"/>
            </a:endParaRPr>
          </a:p>
          <a:p>
            <a:r>
              <a:rPr lang="en-IE" sz="3000" dirty="0" smtClean="0">
                <a:latin typeface="+mj-lt"/>
              </a:rPr>
              <a:t>Does this image remind you of other pictures of Jesus you have seen?</a:t>
            </a:r>
            <a:endParaRPr lang="en-IE" sz="3000" dirty="0" smtClean="0">
              <a:latin typeface="+mj-lt"/>
            </a:endParaRPr>
          </a:p>
          <a:p>
            <a:endParaRPr lang="en-IE" sz="3600" dirty="0" smtClean="0">
              <a:latin typeface="Comic Sans MS" panose="030F0702030302020204" pitchFamily="66" charset="0"/>
            </a:endParaRPr>
          </a:p>
        </p:txBody>
      </p:sp>
      <p:pic>
        <p:nvPicPr>
          <p:cNvPr id="2" name="Picture 1"/>
          <p:cNvPicPr>
            <a:picLocks noChangeAspect="1"/>
          </p:cNvPicPr>
          <p:nvPr/>
        </p:nvPicPr>
        <p:blipFill rotWithShape="1">
          <a:blip r:embed="rId2"/>
          <a:srcRect l="24720" t="3401" r="22033" b="4914"/>
          <a:stretch/>
        </p:blipFill>
        <p:spPr>
          <a:xfrm>
            <a:off x="7270066" y="12736"/>
            <a:ext cx="4921934" cy="6720573"/>
          </a:xfrm>
          <a:prstGeom prst="rect">
            <a:avLst/>
          </a:prstGeom>
        </p:spPr>
      </p:pic>
    </p:spTree>
    <p:extLst>
      <p:ext uri="{BB962C8B-B14F-4D97-AF65-F5344CB8AC3E}">
        <p14:creationId xmlns:p14="http://schemas.microsoft.com/office/powerpoint/2010/main" val="23836135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TotalTime>
  <Words>613</Words>
  <Application>Microsoft Office PowerPoint</Application>
  <PresentationFormat>Custom</PresentationFormat>
  <Paragraphs>84</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Extraordinary Jubilee Year of Mercy    8 December 2015 –  20 November 2016</vt:lpstr>
      <vt:lpstr>What is a holy year? </vt:lpstr>
      <vt:lpstr> </vt:lpstr>
      <vt:lpstr>    The Extraordinary Jubilee Year of Mercy will begin on December 8th this year and conclude on November 20th 2016; from the second week of Advent, the feast of the Immaculate Conception to the last feast of the Liturgical Year (the Church’s calendar), the feast of Christ the King.</vt:lpstr>
      <vt:lpstr>     The theme for the Holy Year is:    “Be merciful, just as your Father is merciful” (Lk. 6:36) </vt:lpstr>
      <vt:lpstr> What is mercy?</vt:lpstr>
      <vt:lpstr>PowerPoint Presentation</vt:lpstr>
      <vt:lpstr> </vt:lpstr>
      <vt:lpstr>PowerPoint Presentation</vt:lpstr>
      <vt:lpstr>The Good Shepherd</vt:lpstr>
      <vt:lpstr>PowerPoint Presentation</vt:lpstr>
      <vt:lpstr> </vt:lpstr>
      <vt:lpstr>Jesus teaches us the Great Commandment</vt:lpstr>
      <vt:lpstr>PowerPoint Presentation</vt:lpstr>
      <vt:lpstr>Holy Door of Mercy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Jubilee Year of Mercy Dec 8 2015- Nov 20 2016</dc:title>
  <dc:creator>Breda Holmes</dc:creator>
  <cp:lastModifiedBy>Primary Diocesan Advisors</cp:lastModifiedBy>
  <cp:revision>30</cp:revision>
  <dcterms:created xsi:type="dcterms:W3CDTF">2015-11-29T11:34:08Z</dcterms:created>
  <dcterms:modified xsi:type="dcterms:W3CDTF">2015-12-02T15:18:27Z</dcterms:modified>
</cp:coreProperties>
</file>