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44D6DB-2074-4132-84E3-CDBA3A8EEAB3}"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232059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44D6DB-2074-4132-84E3-CDBA3A8EEAB3}"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123028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44D6DB-2074-4132-84E3-CDBA3A8EEAB3}"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661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44D6DB-2074-4132-84E3-CDBA3A8EEAB3}"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337058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44D6DB-2074-4132-84E3-CDBA3A8EEAB3}" type="datetimeFigureOut">
              <a:rPr lang="en-GB" smtClean="0"/>
              <a:t>12/11/2013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156775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44D6DB-2074-4132-84E3-CDBA3A8EEAB3}"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339888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44D6DB-2074-4132-84E3-CDBA3A8EEAB3}" type="datetimeFigureOut">
              <a:rPr lang="en-GB" smtClean="0"/>
              <a:t>12/11/2013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379152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44D6DB-2074-4132-84E3-CDBA3A8EEAB3}" type="datetimeFigureOut">
              <a:rPr lang="en-GB" smtClean="0"/>
              <a:t>12/11/2013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372041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4D6DB-2074-4132-84E3-CDBA3A8EEAB3}" type="datetimeFigureOut">
              <a:rPr lang="en-GB" smtClean="0"/>
              <a:t>12/11/2013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317969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4D6DB-2074-4132-84E3-CDBA3A8EEAB3}"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184314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4D6DB-2074-4132-84E3-CDBA3A8EEAB3}" type="datetimeFigureOut">
              <a:rPr lang="en-GB" smtClean="0"/>
              <a:t>12/11/2013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A7AE95-203F-4E08-8B59-3C8FDF174087}" type="slidenum">
              <a:rPr lang="en-GB" smtClean="0"/>
              <a:t>‹#›</a:t>
            </a:fld>
            <a:endParaRPr lang="en-GB"/>
          </a:p>
        </p:txBody>
      </p:sp>
    </p:spTree>
    <p:extLst>
      <p:ext uri="{BB962C8B-B14F-4D97-AF65-F5344CB8AC3E}">
        <p14:creationId xmlns:p14="http://schemas.microsoft.com/office/powerpoint/2010/main" val="246695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86000" b="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4D6DB-2074-4132-84E3-CDBA3A8EEAB3}" type="datetimeFigureOut">
              <a:rPr lang="en-GB" smtClean="0"/>
              <a:t>12/11/2013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7AE95-203F-4E08-8B59-3C8FDF174087}" type="slidenum">
              <a:rPr lang="en-GB" smtClean="0"/>
              <a:t>‹#›</a:t>
            </a:fld>
            <a:endParaRPr lang="en-GB"/>
          </a:p>
        </p:txBody>
      </p:sp>
    </p:spTree>
    <p:extLst>
      <p:ext uri="{BB962C8B-B14F-4D97-AF65-F5344CB8AC3E}">
        <p14:creationId xmlns:p14="http://schemas.microsoft.com/office/powerpoint/2010/main" val="286277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docid=eO0hhZ7NdJCyNM&amp;tbnid=zAkAkhmwJczx5M:&amp;ved=0CAUQjRw&amp;url=http://en.wikipedia.org/wiki/Nazi_boycott_of_Jewish_businesses&amp;ei=7Fh7Uv2WHsub0AWT0IHYCw&amp;bvm=bv.56146854,d.d2k&amp;psig=AFQjCNHYpfDgumUqJeDcTvQroy6Cia9bPg&amp;ust=1383901794061973"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uk/url?sa=i&amp;rct=j&amp;q=&amp;esrc=s&amp;frm=1&amp;source=images&amp;cd=&amp;cad=rja&amp;docid=AWKAzCABhqkmBM&amp;tbnid=iJ1QjLh-11S2OM:&amp;ved=0CAUQjRw&amp;url=http://osaarchivum.org/updates/2006/highlights/06/&amp;ei=QFl7Up6NHo6S0AWj24HIAw&amp;bvm=bv.56146854,d.d2k&amp;psig=AFQjCNHYpfDgumUqJeDcTvQroy6Cia9bPg&amp;ust=138390179406197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frm=1&amp;source=images&amp;cd=&amp;cad=rja&amp;docid=3ybBczgPDa0q9M&amp;tbnid=2at_A1v50aEt8M:&amp;ved=0CAUQjRw&amp;url=http://en.wikipedia.org/wiki/File:Germans_walk_by_a_Jewish_business_destroyed_on_Kristallnacht.jpg&amp;ei=BVp7UoK1EaeI0AXmqYEo&amp;bvm=bv.56146854,d.d2k&amp;psig=AFQjCNHqAFOIGEWbO46hB2TLD114gJIHTQ&amp;ust=1383902072655804"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uk/url?sa=i&amp;rct=j&amp;q=&amp;esrc=s&amp;frm=1&amp;source=images&amp;cd=&amp;cad=rja&amp;docid=eiLwWpwvgk-VGM&amp;tbnid=oTesAzsUGCAvAM:&amp;ved=0CAUQjRw&amp;url=http://www.jspace.com/news/articles/night-of-broken-glass-remembering-kristallnacht-74-years-later-video/11598&amp;ei=6lp7UsWRIuLR0QWkpYHgBA&amp;bvm=bv.56146854,d.d2k&amp;psig=AFQjCNHqAFOIGEWbO46hB2TLD114gJIHTQ&amp;ust=1383902072655804"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The Holocaust</a:t>
            </a:r>
            <a:endParaRPr lang="en-GB" b="1" u="sng" dirty="0"/>
          </a:p>
        </p:txBody>
      </p:sp>
      <p:sp>
        <p:nvSpPr>
          <p:cNvPr id="3" name="Subtitle 2"/>
          <p:cNvSpPr>
            <a:spLocks noGrp="1"/>
          </p:cNvSpPr>
          <p:nvPr>
            <p:ph type="subTitle" idx="1"/>
          </p:nvPr>
        </p:nvSpPr>
        <p:spPr/>
        <p:txBody>
          <a:bodyPr/>
          <a:lstStyle/>
          <a:p>
            <a:r>
              <a:rPr lang="en-GB" u="sng" dirty="0" smtClean="0"/>
              <a:t>How did the Nazis treat German Jews before the war?</a:t>
            </a:r>
            <a:endParaRPr lang="en-GB" u="sng" dirty="0"/>
          </a:p>
        </p:txBody>
      </p:sp>
    </p:spTree>
    <p:extLst>
      <p:ext uri="{BB962C8B-B14F-4D97-AF65-F5344CB8AC3E}">
        <p14:creationId xmlns:p14="http://schemas.microsoft.com/office/powerpoint/2010/main" val="278219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Activity</a:t>
            </a:r>
            <a:endParaRPr lang="en-GB" b="1" u="sng"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pPr marL="0" indent="0" algn="just">
              <a:buNone/>
            </a:pPr>
            <a:r>
              <a:rPr lang="en-GB" dirty="0" smtClean="0"/>
              <a:t>Imagine you are a Jewish child in Germany in 1938. Write a letter to a friend explaining how Hitler has affected your life and that of your family:</a:t>
            </a:r>
          </a:p>
          <a:p>
            <a:pPr algn="just"/>
            <a:r>
              <a:rPr lang="en-GB" dirty="0" smtClean="0"/>
              <a:t>Mention Nazi ideas about the Jews.</a:t>
            </a:r>
          </a:p>
          <a:p>
            <a:pPr algn="just"/>
            <a:r>
              <a:rPr lang="en-GB" dirty="0" smtClean="0"/>
              <a:t>Show how these ideas have affected Jews.</a:t>
            </a:r>
          </a:p>
          <a:p>
            <a:pPr algn="just"/>
            <a:r>
              <a:rPr lang="en-GB" dirty="0" smtClean="0"/>
              <a:t>Explain why Hitler’s policies have sometimes changed.</a:t>
            </a:r>
          </a:p>
          <a:p>
            <a:pPr algn="just"/>
            <a:r>
              <a:rPr lang="en-GB" dirty="0" smtClean="0"/>
              <a:t>Sum up by saying what life is like in 1938 and what your fears (or hopes) are for the future.</a:t>
            </a:r>
            <a:endParaRPr lang="en-GB" dirty="0"/>
          </a:p>
        </p:txBody>
      </p:sp>
    </p:spTree>
    <p:extLst>
      <p:ext uri="{BB962C8B-B14F-4D97-AF65-F5344CB8AC3E}">
        <p14:creationId xmlns:p14="http://schemas.microsoft.com/office/powerpoint/2010/main" val="280606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5382" y="260648"/>
            <a:ext cx="5087098" cy="6480720"/>
          </a:xfrm>
        </p:spPr>
        <p:txBody>
          <a:bodyPr>
            <a:normAutofit fontScale="85000" lnSpcReduction="20000"/>
          </a:bodyPr>
          <a:lstStyle/>
          <a:p>
            <a:pPr marL="0" indent="0" algn="just">
              <a:buNone/>
            </a:pPr>
            <a:r>
              <a:rPr lang="en-GB" dirty="0" smtClean="0"/>
              <a:t>Historians are not sure exactly what Hitler’s long term plans for the Jews were. It seems likely that Hitler didn’t know either. But he didn’t wait long before making a start on his anti-Semitic policies once he became Chancellor of Germany in 1933. These policies were mild compared to what the Nazis would do later. Perhaps Hitler was uncertain how the policies would affect he German economy, and he may have been worried about the opinion of foreign governments if his measures were too violent. To begin with then, Hitler moved cautiously.</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528392" cy="5616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91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4186808" cy="576064"/>
          </a:xfrm>
        </p:spPr>
        <p:txBody>
          <a:bodyPr>
            <a:normAutofit fontScale="90000"/>
          </a:bodyPr>
          <a:lstStyle/>
          <a:p>
            <a:r>
              <a:rPr lang="en-GB" b="1" u="sng" dirty="0" smtClean="0"/>
              <a:t>Boycott</a:t>
            </a:r>
            <a:endParaRPr lang="en-GB" b="1" u="sng" dirty="0"/>
          </a:p>
        </p:txBody>
      </p:sp>
      <p:sp>
        <p:nvSpPr>
          <p:cNvPr id="3" name="Content Placeholder 2"/>
          <p:cNvSpPr>
            <a:spLocks noGrp="1"/>
          </p:cNvSpPr>
          <p:nvPr>
            <p:ph idx="1"/>
          </p:nvPr>
        </p:nvSpPr>
        <p:spPr>
          <a:xfrm>
            <a:off x="107504" y="1294059"/>
            <a:ext cx="5913287" cy="5375301"/>
          </a:xfrm>
        </p:spPr>
        <p:txBody>
          <a:bodyPr>
            <a:noAutofit/>
          </a:bodyPr>
          <a:lstStyle/>
          <a:p>
            <a:pPr marL="0" indent="0" algn="just">
              <a:buNone/>
            </a:pPr>
            <a:r>
              <a:rPr lang="en-GB" sz="2000" dirty="0" smtClean="0"/>
              <a:t>On April 1st 1933, the Nazis called on Germans to boycott Jewish businesses and professionals such as dentists, lawyers and doctors. Boycott means to refuse to buy from, or use the services of a particular group – in this case, the German Jews. However, the boycott only lasted one day. Jews were also banned from working for the government.</a:t>
            </a:r>
          </a:p>
          <a:p>
            <a:pPr marL="0" indent="0" algn="just">
              <a:buNone/>
            </a:pPr>
            <a:r>
              <a:rPr lang="en-GB" sz="2000" dirty="0" smtClean="0"/>
              <a:t>Some Jews -  with the Nazi governments approval – decided to leave Germany. During 1933 and 1934, 60,000 out of Germany’s 500,000 Jews left for good. It wasn’t easy however to find countries willing to take them in. Nonetheless, by the time Hitler stopped Jews from leaving Germany in 1941, 75% had left the country. </a:t>
            </a:r>
            <a:endParaRPr lang="en-GB" sz="2000" dirty="0"/>
          </a:p>
        </p:txBody>
      </p:sp>
      <p:pic>
        <p:nvPicPr>
          <p:cNvPr id="2050" name="Picture 2" descr="http://upload.wikimedia.org/wikipedia/commons/b/b0/Boycot_of_Jewish_shops_april_1_1933.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790" y="116632"/>
            <a:ext cx="2952328"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osaarchivum.org/updates/2006/highlights/06/pics/Boycott6.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461" y="3789040"/>
            <a:ext cx="2744933" cy="2383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9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The Nuremberg Laws</a:t>
            </a:r>
            <a:endParaRPr lang="en-GB" b="1" u="sng" dirty="0"/>
          </a:p>
        </p:txBody>
      </p:sp>
      <p:sp>
        <p:nvSpPr>
          <p:cNvPr id="3" name="Content Placeholder 2"/>
          <p:cNvSpPr>
            <a:spLocks noGrp="1"/>
          </p:cNvSpPr>
          <p:nvPr>
            <p:ph idx="1"/>
          </p:nvPr>
        </p:nvSpPr>
        <p:spPr>
          <a:xfrm>
            <a:off x="107504" y="1052736"/>
            <a:ext cx="8928992" cy="5688632"/>
          </a:xfrm>
        </p:spPr>
        <p:txBody>
          <a:bodyPr>
            <a:normAutofit fontScale="92500" lnSpcReduction="20000"/>
          </a:bodyPr>
          <a:lstStyle/>
          <a:p>
            <a:pPr marL="0" indent="0" algn="just">
              <a:buNone/>
            </a:pPr>
            <a:r>
              <a:rPr lang="en-GB" dirty="0" smtClean="0"/>
              <a:t>Many fanatical Nazis were unhappy with the slow progress of the measures against the Jews. They wanted harsher policies. In 1935, Hitler decided to give them what they wanted. The Nuremberg Laws:</a:t>
            </a:r>
          </a:p>
          <a:p>
            <a:pPr algn="just"/>
            <a:r>
              <a:rPr lang="en-GB" dirty="0" smtClean="0"/>
              <a:t>Banned marriages and sexual relations between Jews and non-Jews</a:t>
            </a:r>
          </a:p>
          <a:p>
            <a:pPr algn="just"/>
            <a:r>
              <a:rPr lang="en-GB" dirty="0" smtClean="0"/>
              <a:t>Stopped Jews from being German citizens</a:t>
            </a:r>
          </a:p>
          <a:p>
            <a:pPr algn="just"/>
            <a:r>
              <a:rPr lang="en-GB" dirty="0" smtClean="0"/>
              <a:t>Stopped Jews from using public facilities such as swimming pools and restaurants. </a:t>
            </a:r>
          </a:p>
          <a:p>
            <a:pPr marL="0" indent="0" algn="just">
              <a:buNone/>
            </a:pPr>
            <a:r>
              <a:rPr lang="en-GB" dirty="0" smtClean="0"/>
              <a:t>Most Germans didn’t appear to be very concerned about what was happening to the Jews. In fact, many Germans seemed to welcome these laws. Most Jews simply hoped that things wouldn’t get worse and ‘kept their heads down.’ But they did get worse.</a:t>
            </a:r>
            <a:endParaRPr lang="en-GB" dirty="0"/>
          </a:p>
        </p:txBody>
      </p:sp>
    </p:spTree>
    <p:extLst>
      <p:ext uri="{BB962C8B-B14F-4D97-AF65-F5344CB8AC3E}">
        <p14:creationId xmlns:p14="http://schemas.microsoft.com/office/powerpoint/2010/main" val="210645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29338"/>
            <a:ext cx="17636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2857"/>
            <a:ext cx="1656184" cy="230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406" y="2219502"/>
            <a:ext cx="1872208" cy="221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350" y="2219501"/>
            <a:ext cx="2044738" cy="221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9453" y="2219502"/>
            <a:ext cx="2232472" cy="22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403" y="1412776"/>
            <a:ext cx="8496944" cy="461665"/>
          </a:xfrm>
          <a:prstGeom prst="rect">
            <a:avLst/>
          </a:prstGeom>
          <a:noFill/>
        </p:spPr>
        <p:txBody>
          <a:bodyPr wrap="square" rtlCol="0">
            <a:spAutoFit/>
          </a:bodyPr>
          <a:lstStyle/>
          <a:p>
            <a:r>
              <a:rPr lang="en-GB" sz="2400" dirty="0" smtClean="0"/>
              <a:t>Below are some things that Jewish people were not allowed to do:</a:t>
            </a:r>
            <a:endParaRPr lang="en-GB" sz="2400" dirty="0"/>
          </a:p>
        </p:txBody>
      </p:sp>
    </p:spTree>
    <p:extLst>
      <p:ext uri="{BB962C8B-B14F-4D97-AF65-F5344CB8AC3E}">
        <p14:creationId xmlns:p14="http://schemas.microsoft.com/office/powerpoint/2010/main" val="319345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509520" cy="562074"/>
          </a:xfrm>
        </p:spPr>
        <p:txBody>
          <a:bodyPr>
            <a:noAutofit/>
          </a:bodyPr>
          <a:lstStyle/>
          <a:p>
            <a:r>
              <a:rPr lang="en-GB" sz="3600" b="1" u="sng" dirty="0" smtClean="0"/>
              <a:t>Kristallnacht – Night of Broken Glass </a:t>
            </a:r>
            <a:endParaRPr lang="en-GB" sz="3600" b="1" u="sng" dirty="0"/>
          </a:p>
        </p:txBody>
      </p:sp>
      <p:sp>
        <p:nvSpPr>
          <p:cNvPr id="3" name="Content Placeholder 2"/>
          <p:cNvSpPr>
            <a:spLocks noGrp="1"/>
          </p:cNvSpPr>
          <p:nvPr>
            <p:ph idx="1"/>
          </p:nvPr>
        </p:nvSpPr>
        <p:spPr>
          <a:xfrm>
            <a:off x="181222" y="1124744"/>
            <a:ext cx="8856984" cy="2520280"/>
          </a:xfrm>
        </p:spPr>
        <p:txBody>
          <a:bodyPr>
            <a:normAutofit fontScale="70000" lnSpcReduction="20000"/>
          </a:bodyPr>
          <a:lstStyle/>
          <a:p>
            <a:pPr marL="0" indent="0" algn="just">
              <a:buNone/>
            </a:pPr>
            <a:r>
              <a:rPr lang="en-GB" dirty="0" smtClean="0"/>
              <a:t>On November 7</a:t>
            </a:r>
            <a:r>
              <a:rPr lang="en-GB" baseline="30000" dirty="0" smtClean="0"/>
              <a:t>th</a:t>
            </a:r>
            <a:r>
              <a:rPr lang="en-GB" dirty="0" smtClean="0"/>
              <a:t> 1938, a 17 year old Polish Jew shot dead a German diplomat in Paris in protest against the German government’s anti-Semitism. The Nazi leaders quickly organised a wave of anti-Jewish reprisals (revenge) in which over 8000 Jewish businesses and 200 synagogues were destroyed. Over 30,000 Jewish men were arrested and sent to concentration camps. Most of these were released within a couple of months but not before about 1000 had been murdered.</a:t>
            </a:r>
            <a:endParaRPr lang="en-GB" dirty="0"/>
          </a:p>
        </p:txBody>
      </p:sp>
      <p:pic>
        <p:nvPicPr>
          <p:cNvPr id="3074" name="Picture 2" descr="http://upload.wikimedia.org/wikipedia/en/2/2b/Germans_walk_by_a_Jewish_business_destroyed_on_Kristallnach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4352330"/>
            <a:ext cx="2544217" cy="2389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352330"/>
            <a:ext cx="2808312" cy="23890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tatic.jspace.com/img/Kristallnacht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4352330"/>
            <a:ext cx="3024336" cy="2389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3429000"/>
            <a:ext cx="5184576" cy="923330"/>
          </a:xfrm>
          <a:prstGeom prst="rect">
            <a:avLst/>
          </a:prstGeom>
          <a:noFill/>
          <a:ln w="38100">
            <a:solidFill>
              <a:srgbClr val="0070C0"/>
            </a:solidFill>
          </a:ln>
        </p:spPr>
        <p:txBody>
          <a:bodyPr wrap="square" rtlCol="0">
            <a:spAutoFit/>
          </a:bodyPr>
          <a:lstStyle/>
          <a:p>
            <a:r>
              <a:rPr lang="en-GB" b="1" u="sng" dirty="0" smtClean="0"/>
              <a:t>Questions</a:t>
            </a:r>
          </a:p>
          <a:p>
            <a:pPr marL="342900" indent="-342900">
              <a:buFont typeface="+mj-lt"/>
              <a:buAutoNum type="arabicPeriod"/>
            </a:pPr>
            <a:r>
              <a:rPr lang="en-GB" dirty="0" smtClean="0"/>
              <a:t>What had happened to insight Kristallnacht?</a:t>
            </a:r>
          </a:p>
          <a:p>
            <a:pPr marL="342900" indent="-342900">
              <a:buFont typeface="+mj-lt"/>
              <a:buAutoNum type="arabicPeriod"/>
            </a:pPr>
            <a:r>
              <a:rPr lang="en-GB" dirty="0" smtClean="0"/>
              <a:t>Why was this night given the name Kristallnacht? </a:t>
            </a:r>
          </a:p>
        </p:txBody>
      </p:sp>
    </p:spTree>
    <p:extLst>
      <p:ext uri="{BB962C8B-B14F-4D97-AF65-F5344CB8AC3E}">
        <p14:creationId xmlns:p14="http://schemas.microsoft.com/office/powerpoint/2010/main" val="264436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441"/>
            <a:ext cx="4104456" cy="634082"/>
          </a:xfrm>
        </p:spPr>
        <p:txBody>
          <a:bodyPr>
            <a:normAutofit fontScale="90000"/>
          </a:bodyPr>
          <a:lstStyle/>
          <a:p>
            <a:r>
              <a:rPr lang="en-GB" b="1" u="sng" dirty="0" smtClean="0"/>
              <a:t>Euthanasia</a:t>
            </a:r>
            <a:endParaRPr lang="en-GB" b="1" u="sng" dirty="0"/>
          </a:p>
        </p:txBody>
      </p:sp>
      <p:sp>
        <p:nvSpPr>
          <p:cNvPr id="3" name="Content Placeholder 2"/>
          <p:cNvSpPr>
            <a:spLocks noGrp="1"/>
          </p:cNvSpPr>
          <p:nvPr>
            <p:ph idx="1"/>
          </p:nvPr>
        </p:nvSpPr>
        <p:spPr>
          <a:xfrm>
            <a:off x="4211960" y="692696"/>
            <a:ext cx="4608512" cy="6048672"/>
          </a:xfrm>
        </p:spPr>
        <p:txBody>
          <a:bodyPr>
            <a:normAutofit fontScale="92500" lnSpcReduction="20000"/>
          </a:bodyPr>
          <a:lstStyle/>
          <a:p>
            <a:pPr marL="0" indent="0" algn="just">
              <a:buNone/>
            </a:pPr>
            <a:r>
              <a:rPr lang="en-GB" dirty="0" smtClean="0"/>
              <a:t>One Nazi policy which did lead to protests inside Germany was euthanasia – the mass killing of physically and mentally handicapped Germans. The Nazis had already begun a policy of sterilising those people so that they couldn’t have children, but euthanasia went a step further. Between the autumn of 1939 and August 1941 70,000 men, women and children had been killed for these reasons.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86" y="1196752"/>
            <a:ext cx="4032448" cy="2616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54" y="4005063"/>
            <a:ext cx="3131712" cy="2847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02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30" y="1052736"/>
            <a:ext cx="4974480" cy="4498519"/>
          </a:xfrm>
        </p:spPr>
        <p:txBody>
          <a:bodyPr>
            <a:noAutofit/>
          </a:bodyPr>
          <a:lstStyle/>
          <a:p>
            <a:pPr marL="0" indent="0" algn="just">
              <a:buNone/>
            </a:pPr>
            <a:r>
              <a:rPr lang="en-GB" sz="2000" dirty="0" smtClean="0"/>
              <a:t>Hitler was determined to make the German people a ‘master race.’ This master race would have blue eyes and blonde hair, and no physical or mental weaknesses. There would, therefore, be no place for the handicapped. Many of the victims were gassed with carbon monoxide. The government tried to keep  the programme secret but details soon leaked out. A protest by a leading German Catholic bishop in August 1941 forced Hitler to temporarily stop the policy. It was soon restarted but in greater secrecy.</a:t>
            </a:r>
            <a:endParaRPr lang="en-GB"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9144"/>
            <a:ext cx="3788638" cy="30689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55204"/>
            <a:ext cx="1799487" cy="3493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390" y="3356992"/>
            <a:ext cx="1894319" cy="3384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158" y="5086326"/>
            <a:ext cx="5100914" cy="1200329"/>
          </a:xfrm>
          <a:prstGeom prst="rect">
            <a:avLst/>
          </a:prstGeom>
          <a:noFill/>
          <a:ln w="28575">
            <a:solidFill>
              <a:srgbClr val="0070C0"/>
            </a:solidFill>
          </a:ln>
        </p:spPr>
        <p:txBody>
          <a:bodyPr wrap="square" rtlCol="0">
            <a:spAutoFit/>
          </a:bodyPr>
          <a:lstStyle/>
          <a:p>
            <a:r>
              <a:rPr lang="en-GB" b="1" u="sng" dirty="0" smtClean="0"/>
              <a:t>Questions:</a:t>
            </a:r>
          </a:p>
          <a:p>
            <a:r>
              <a:rPr lang="en-GB" dirty="0" smtClean="0"/>
              <a:t>3. How did the Nazi policy affect the handicapped?</a:t>
            </a:r>
          </a:p>
          <a:p>
            <a:r>
              <a:rPr lang="en-GB" dirty="0" smtClean="0"/>
              <a:t>4. Why was this policy put in place? What was Hitler trying to achieve?</a:t>
            </a:r>
            <a:endParaRPr lang="en-GB" dirty="0"/>
          </a:p>
        </p:txBody>
      </p:sp>
    </p:spTree>
    <p:extLst>
      <p:ext uri="{BB962C8B-B14F-4D97-AF65-F5344CB8AC3E}">
        <p14:creationId xmlns:p14="http://schemas.microsoft.com/office/powerpoint/2010/main" val="2016576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928992" cy="4464496"/>
          </a:xfrm>
        </p:spPr>
        <p:txBody>
          <a:bodyPr>
            <a:normAutofit fontScale="92500"/>
          </a:bodyPr>
          <a:lstStyle/>
          <a:p>
            <a:pPr marL="0" indent="0" algn="just">
              <a:buNone/>
            </a:pPr>
            <a:r>
              <a:rPr lang="en-GB" sz="2400" b="1" i="1" dirty="0" smtClean="0"/>
              <a:t>“The doctor in charge said, ‘We do not carry out the action (euthanasia) with poison, injections or other measures which can be recognised… for then the foreign press… would have new opportunities for propaganda against us… No, our method is much simpler.’</a:t>
            </a:r>
          </a:p>
          <a:p>
            <a:pPr marL="0" indent="0" algn="just">
              <a:buNone/>
            </a:pPr>
            <a:r>
              <a:rPr lang="en-GB" sz="2400" b="1" i="1" dirty="0" smtClean="0"/>
              <a:t>With these words he pulled a child out of its cot… He displayed the whimpering skeleton-like person like a hare which had just been caught. ‘Naturally, we don’t stop their food straightaway. That would cause too much fuss. We gradually reduce their portions. Nature then takes care of the rest… This one won’t last more than two or three days.’”</a:t>
            </a:r>
          </a:p>
          <a:p>
            <a:pPr marL="0" indent="0" algn="just">
              <a:buNone/>
            </a:pPr>
            <a:r>
              <a:rPr lang="en-GB" sz="2400" dirty="0" smtClean="0"/>
              <a:t>(A description of a visit in 1940 by some leading Nazis to a children’s asylum where euthanasia was carried out.)</a:t>
            </a:r>
            <a:endParaRPr lang="en-GB" sz="2400" dirty="0"/>
          </a:p>
        </p:txBody>
      </p:sp>
      <p:sp>
        <p:nvSpPr>
          <p:cNvPr id="4" name="TextBox 3"/>
          <p:cNvSpPr txBox="1"/>
          <p:nvPr/>
        </p:nvSpPr>
        <p:spPr>
          <a:xfrm>
            <a:off x="251520" y="5445224"/>
            <a:ext cx="8496944" cy="1323439"/>
          </a:xfrm>
          <a:prstGeom prst="rect">
            <a:avLst/>
          </a:prstGeom>
          <a:noFill/>
          <a:ln w="28575">
            <a:solidFill>
              <a:srgbClr val="0070C0"/>
            </a:solidFill>
          </a:ln>
        </p:spPr>
        <p:txBody>
          <a:bodyPr wrap="square" rtlCol="0">
            <a:spAutoFit/>
          </a:bodyPr>
          <a:lstStyle/>
          <a:p>
            <a:pPr algn="just"/>
            <a:r>
              <a:rPr lang="en-GB" sz="2000" b="1" u="sng" dirty="0" smtClean="0"/>
              <a:t>Questions:</a:t>
            </a:r>
          </a:p>
          <a:p>
            <a:pPr algn="just"/>
            <a:r>
              <a:rPr lang="en-GB" sz="2000" dirty="0" smtClean="0"/>
              <a:t>5. How does it make you feel knowing that doctors, who are meant to treat people and keep them alive, were helping to murder people, especially children and the handicapped?</a:t>
            </a:r>
            <a:endParaRPr lang="en-GB" sz="2000" dirty="0"/>
          </a:p>
        </p:txBody>
      </p:sp>
    </p:spTree>
    <p:extLst>
      <p:ext uri="{BB962C8B-B14F-4D97-AF65-F5344CB8AC3E}">
        <p14:creationId xmlns:p14="http://schemas.microsoft.com/office/powerpoint/2010/main" val="321431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933</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Holocaust</vt:lpstr>
      <vt:lpstr>PowerPoint Presentation</vt:lpstr>
      <vt:lpstr>Boycott</vt:lpstr>
      <vt:lpstr>The Nuremberg Laws</vt:lpstr>
      <vt:lpstr>PowerPoint Presentation</vt:lpstr>
      <vt:lpstr>Kristallnacht – Night of Broken Glass </vt:lpstr>
      <vt:lpstr>Euthanasia</vt:lpstr>
      <vt:lpstr>PowerPoint Presentation</vt:lpstr>
      <vt:lpstr>PowerPoint Presentation</vt:lpstr>
      <vt:lpstr>Activity</vt:lpstr>
    </vt:vector>
  </TitlesOfParts>
  <Company>East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Windows User</dc:creator>
  <cp:lastModifiedBy>Windows User</cp:lastModifiedBy>
  <cp:revision>17</cp:revision>
  <dcterms:created xsi:type="dcterms:W3CDTF">2013-11-04T12:32:19Z</dcterms:created>
  <dcterms:modified xsi:type="dcterms:W3CDTF">2013-11-12T09:52:00Z</dcterms:modified>
</cp:coreProperties>
</file>