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sldIdLst>
    <p:sldId id="283" r:id="rId3"/>
    <p:sldId id="307" r:id="rId4"/>
    <p:sldId id="286" r:id="rId5"/>
    <p:sldId id="310" r:id="rId6"/>
    <p:sldId id="309" r:id="rId7"/>
    <p:sldId id="287" r:id="rId8"/>
    <p:sldId id="288" r:id="rId9"/>
    <p:sldId id="289" r:id="rId10"/>
    <p:sldId id="311" r:id="rId11"/>
    <p:sldId id="290" r:id="rId12"/>
    <p:sldId id="267" r:id="rId13"/>
    <p:sldId id="306" r:id="rId14"/>
    <p:sldId id="291" r:id="rId15"/>
    <p:sldId id="316" r:id="rId16"/>
    <p:sldId id="294" r:id="rId17"/>
    <p:sldId id="295" r:id="rId18"/>
    <p:sldId id="296" r:id="rId19"/>
    <p:sldId id="297" r:id="rId20"/>
    <p:sldId id="298" r:id="rId21"/>
    <p:sldId id="299" r:id="rId22"/>
    <p:sldId id="301" r:id="rId23"/>
    <p:sldId id="302" r:id="rId24"/>
    <p:sldId id="305" r:id="rId25"/>
    <p:sldId id="313" r:id="rId26"/>
    <p:sldId id="280" r:id="rId27"/>
    <p:sldId id="308" r:id="rId28"/>
    <p:sldId id="281"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8" autoAdjust="0"/>
    <p:restoredTop sz="94624" autoAdjust="0"/>
  </p:normalViewPr>
  <p:slideViewPr>
    <p:cSldViewPr>
      <p:cViewPr>
        <p:scale>
          <a:sx n="77" d="100"/>
          <a:sy n="77" d="100"/>
        </p:scale>
        <p:origin x="-1170" y="-4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6FA6EE1-B8F6-491C-90B4-F3C6B60F34FC}" type="datetimeFigureOut">
              <a:rPr lang="en-US"/>
              <a:pPr>
                <a:defRPr/>
              </a:pPr>
              <a:t>9/30/2012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302179-10F8-4722-A41A-3ECFB9489D1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BF3D48F-0D3C-4AC4-B8B1-11C3F73977CC}" type="datetimeFigureOut">
              <a:rPr lang="en-US"/>
              <a:pPr>
                <a:defRPr/>
              </a:pPr>
              <a:t>9/30/2012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776F1E-84AE-4689-A590-3A48B074B10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ADFF102-08FE-4C8C-939A-DC5C4FBD4028}" type="datetimeFigureOut">
              <a:rPr lang="en-US"/>
              <a:pPr>
                <a:defRPr/>
              </a:pPr>
              <a:t>9/30/2012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F6D343-6A3A-473F-A7CF-3B3E48D730B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A6FA6EE1-B8F6-491C-90B4-F3C6B60F34FC}" type="datetimeFigureOut">
              <a:rPr lang="en-US" smtClean="0"/>
              <a:pPr>
                <a:defRPr/>
              </a:pPr>
              <a:t>9/30/2012</a:t>
            </a:fld>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6302179-10F8-4722-A41A-3ECFB9489D1C}"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03F7D766-C18D-4F86-8179-47FCD3D0E946}" type="datetimeFigureOut">
              <a:rPr lang="en-US" smtClean="0"/>
              <a:pPr>
                <a:defRPr/>
              </a:pPr>
              <a:t>9/30/2012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72DAA36-1593-4F84-9DBA-B6AED3472564}"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A5499BB4-33DE-49DA-BCAD-B53890CD2AC0}" type="datetimeFigureOut">
              <a:rPr lang="en-US" smtClean="0"/>
              <a:pPr>
                <a:defRPr/>
              </a:pPr>
              <a:t>9/30/2012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7117E12-2B7C-4350-A09C-75179EAC4930}"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D48C7BC7-DA7B-4E94-B591-2A1393BA1117}" type="datetimeFigureOut">
              <a:rPr lang="en-US" smtClean="0"/>
              <a:pPr>
                <a:defRPr/>
              </a:pPr>
              <a:t>9/30/2012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08E81DE-6CE2-4215-B8B9-EEB1A3545565}"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1FB28194-D45E-4F14-BFB2-5649E0298EE9}" type="datetimeFigureOut">
              <a:rPr lang="en-US" smtClean="0"/>
              <a:pPr>
                <a:defRPr/>
              </a:pPr>
              <a:t>9/30/2012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E60FCE6-E505-40DB-A58B-2A7CB48D2A7E}" type="slidenum">
              <a:rPr lang="en-US" smtClean="0"/>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D21118CF-BFF6-40A7-B67F-3ED3A2D1F4BE}" type="datetimeFigureOut">
              <a:rPr lang="en-US" smtClean="0"/>
              <a:pPr>
                <a:defRPr/>
              </a:pPr>
              <a:t>9/30/2012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B538181-8CBE-4D79-ACFB-D504210E1226}" type="slidenum">
              <a:rPr lang="en-US" smtClean="0"/>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BB9F987-0876-485B-A792-809EC9449EEE}" type="datetimeFigureOut">
              <a:rPr lang="en-US" smtClean="0"/>
              <a:pPr>
                <a:defRPr/>
              </a:pPr>
              <a:t>9/30/2012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8BC991C-3D77-4709-9CCB-D0A74B6521C0}" type="slidenum">
              <a:rPr lang="en-US" smtClean="0"/>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993620EE-5553-411E-990B-93721FEC2C4D}" type="datetimeFigureOut">
              <a:rPr lang="en-US" smtClean="0"/>
              <a:pPr>
                <a:defRPr/>
              </a:pPr>
              <a:t>9/30/2012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47D6930-5BCC-43FE-9BFC-151A41076B0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3F7D766-C18D-4F86-8179-47FCD3D0E946}" type="datetimeFigureOut">
              <a:rPr lang="en-US"/>
              <a:pPr>
                <a:defRPr/>
              </a:pPr>
              <a:t>9/30/2012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2DAA36-1593-4F84-9DBA-B6AED3472564}"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A6747ABC-5BDF-4202-837E-106011B6DE10}" type="datetimeFigureOut">
              <a:rPr lang="en-US" smtClean="0"/>
              <a:pPr>
                <a:defRPr/>
              </a:pPr>
              <a:t>9/30/2012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C922989F-DD87-46A5-94EC-80709FE0327F}"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BF3D48F-0D3C-4AC4-B8B1-11C3F73977CC}" type="datetimeFigureOut">
              <a:rPr lang="en-US" smtClean="0"/>
              <a:pPr>
                <a:defRPr/>
              </a:pPr>
              <a:t>9/30/2012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D776F1E-84AE-4689-A590-3A48B074B104}" type="slidenum">
              <a:rPr lang="en-US" smtClean="0"/>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DADFF102-08FE-4C8C-939A-DC5C4FBD4028}" type="datetimeFigureOut">
              <a:rPr lang="en-US" smtClean="0"/>
              <a:pPr>
                <a:defRPr/>
              </a:pPr>
              <a:t>9/30/2012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4F6D343-6A3A-473F-A7CF-3B3E48D730BE}"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5499BB4-33DE-49DA-BCAD-B53890CD2AC0}" type="datetimeFigureOut">
              <a:rPr lang="en-US"/>
              <a:pPr>
                <a:defRPr/>
              </a:pPr>
              <a:t>9/30/2012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117E12-2B7C-4350-A09C-75179EAC493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48C7BC7-DA7B-4E94-B591-2A1393BA1117}" type="datetimeFigureOut">
              <a:rPr lang="en-US"/>
              <a:pPr>
                <a:defRPr/>
              </a:pPr>
              <a:t>9/30/2012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8E81DE-6CE2-4215-B8B9-EEB1A354556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FB28194-D45E-4F14-BFB2-5649E0298EE9}" type="datetimeFigureOut">
              <a:rPr lang="en-US"/>
              <a:pPr>
                <a:defRPr/>
              </a:pPr>
              <a:t>9/30/2012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E60FCE6-E505-40DB-A58B-2A7CB48D2A7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21118CF-BFF6-40A7-B67F-3ED3A2D1F4BE}" type="datetimeFigureOut">
              <a:rPr lang="en-US"/>
              <a:pPr>
                <a:defRPr/>
              </a:pPr>
              <a:t>9/30/2012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B538181-8CBE-4D79-ACFB-D504210E122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BB9F987-0876-485B-A792-809EC9449EEE}" type="datetimeFigureOut">
              <a:rPr lang="en-US"/>
              <a:pPr>
                <a:defRPr/>
              </a:pPr>
              <a:t>9/30/2012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8BC991C-3D77-4709-9CCB-D0A74B6521C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93620EE-5553-411E-990B-93721FEC2C4D}" type="datetimeFigureOut">
              <a:rPr lang="en-US"/>
              <a:pPr>
                <a:defRPr/>
              </a:pPr>
              <a:t>9/30/2012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47D6930-5BCC-43FE-9BFC-151A41076B0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747ABC-5BDF-4202-837E-106011B6DE10}" type="datetimeFigureOut">
              <a:rPr lang="en-US"/>
              <a:pPr>
                <a:defRPr/>
              </a:pPr>
              <a:t>9/30/2012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22989F-DD87-46A5-94EC-80709FE0327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D0327D0-0A19-4DCA-9E91-5B78D108FCDA}" type="datetimeFigureOut">
              <a:rPr lang="en-US"/>
              <a:pPr>
                <a:defRPr/>
              </a:pPr>
              <a:t>9/30/2012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0A6E922-A118-44A6-84DE-D401CDA9C9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3D0327D0-0A19-4DCA-9E91-5B78D108FCDA}" type="datetimeFigureOut">
              <a:rPr lang="en-US" smtClean="0"/>
              <a:pPr>
                <a:defRPr/>
              </a:pPr>
              <a:t>9/30/2012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0A6E922-A118-44A6-84DE-D401CDA9C922}"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3"/>
          <p:cNvSpPr>
            <a:spLocks noGrp="1"/>
          </p:cNvSpPr>
          <p:nvPr>
            <p:ph type="body" idx="4294967295"/>
          </p:nvPr>
        </p:nvSpPr>
        <p:spPr>
          <a:xfrm>
            <a:off x="457200" y="260350"/>
            <a:ext cx="8229600" cy="6337300"/>
          </a:xfrm>
          <a:solidFill>
            <a:srgbClr val="00B0F0"/>
          </a:solidFill>
        </p:spPr>
        <p:txBody>
          <a:bodyPr/>
          <a:lstStyle/>
          <a:p>
            <a:pPr algn="ctr" eaLnBrk="1" hangingPunct="1">
              <a:buFont typeface="Arial" charset="0"/>
              <a:buNone/>
            </a:pPr>
            <a:r>
              <a:rPr lang="en-GB" sz="3600" b="1" dirty="0" smtClean="0"/>
              <a:t>International Nonviolence Day 2012</a:t>
            </a:r>
            <a:endParaRPr lang="en-US" sz="3600" b="1" dirty="0" smtClean="0"/>
          </a:p>
        </p:txBody>
      </p:sp>
      <p:pic>
        <p:nvPicPr>
          <p:cNvPr id="13314" name="Picture 5" descr="butterfly-3"/>
          <p:cNvPicPr>
            <a:picLocks noChangeAspect="1" noChangeArrowheads="1"/>
          </p:cNvPicPr>
          <p:nvPr/>
        </p:nvPicPr>
        <p:blipFill>
          <a:blip r:embed="rId2" cstate="print"/>
          <a:srcRect/>
          <a:stretch>
            <a:fillRect/>
          </a:stretch>
        </p:blipFill>
        <p:spPr bwMode="auto">
          <a:xfrm>
            <a:off x="684213" y="1052735"/>
            <a:ext cx="3671887" cy="5040089"/>
          </a:xfrm>
          <a:prstGeom prst="rect">
            <a:avLst/>
          </a:prstGeom>
          <a:noFill/>
          <a:ln w="9525">
            <a:noFill/>
            <a:miter lim="800000"/>
            <a:headEnd/>
            <a:tailEnd/>
          </a:ln>
        </p:spPr>
      </p:pic>
      <p:pic>
        <p:nvPicPr>
          <p:cNvPr id="13315" name="Picture 7" descr="nature6"/>
          <p:cNvPicPr>
            <a:picLocks noChangeAspect="1" noChangeArrowheads="1"/>
          </p:cNvPicPr>
          <p:nvPr/>
        </p:nvPicPr>
        <p:blipFill>
          <a:blip r:embed="rId3" cstate="print"/>
          <a:srcRect/>
          <a:stretch>
            <a:fillRect/>
          </a:stretch>
        </p:blipFill>
        <p:spPr bwMode="auto">
          <a:xfrm>
            <a:off x="4500563" y="1052737"/>
            <a:ext cx="4138612" cy="5040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So what about Christians?</a:t>
            </a:r>
            <a:endParaRPr lang="en-IE" dirty="0"/>
          </a:p>
        </p:txBody>
      </p:sp>
      <p:sp>
        <p:nvSpPr>
          <p:cNvPr id="3" name="Content Placeholder 2"/>
          <p:cNvSpPr>
            <a:spLocks noGrp="1"/>
          </p:cNvSpPr>
          <p:nvPr>
            <p:ph idx="1"/>
          </p:nvPr>
        </p:nvSpPr>
        <p:spPr/>
        <p:txBody>
          <a:bodyPr>
            <a:normAutofit fontScale="92500"/>
          </a:bodyPr>
          <a:lstStyle/>
          <a:p>
            <a:r>
              <a:rPr lang="en-IE" dirty="0" smtClean="0"/>
              <a:t>Christians have killed more people in the history of the world than any other defined group of people</a:t>
            </a:r>
          </a:p>
          <a:p>
            <a:r>
              <a:rPr lang="en-IE" b="1" dirty="0" smtClean="0"/>
              <a:t>Crusades, Inquisition, Genocide in the Americas, the Reformation etc…</a:t>
            </a:r>
          </a:p>
          <a:p>
            <a:pPr>
              <a:lnSpc>
                <a:spcPct val="80000"/>
              </a:lnSpc>
            </a:pPr>
            <a:r>
              <a:rPr lang="en-GB" sz="2800" b="1" dirty="0" smtClean="0"/>
              <a:t>WW1 - 9 million people died with 10% civilians dead.</a:t>
            </a:r>
            <a:endParaRPr lang="en-US" sz="2800" dirty="0" smtClean="0"/>
          </a:p>
          <a:p>
            <a:pPr>
              <a:lnSpc>
                <a:spcPct val="80000"/>
              </a:lnSpc>
            </a:pPr>
            <a:r>
              <a:rPr lang="en-GB" sz="2800" b="1" dirty="0" smtClean="0"/>
              <a:t>WW2 – 52 million people                                   died with 48% civilians                                           dead.</a:t>
            </a:r>
          </a:p>
          <a:p>
            <a:pPr>
              <a:lnSpc>
                <a:spcPct val="80000"/>
              </a:lnSpc>
            </a:pPr>
            <a:r>
              <a:rPr lang="en-IE" sz="2800" b="1" dirty="0" smtClean="0"/>
              <a:t>Christians make up largest</a:t>
            </a:r>
          </a:p>
          <a:p>
            <a:pPr>
              <a:lnSpc>
                <a:spcPct val="80000"/>
              </a:lnSpc>
              <a:buNone/>
            </a:pPr>
            <a:r>
              <a:rPr lang="en-IE" sz="2800" b="1" dirty="0" smtClean="0"/>
              <a:t>    part of armies fighting in</a:t>
            </a:r>
          </a:p>
          <a:p>
            <a:pPr>
              <a:lnSpc>
                <a:spcPct val="80000"/>
              </a:lnSpc>
              <a:buNone/>
            </a:pPr>
            <a:r>
              <a:rPr lang="en-IE" sz="2800" b="1" dirty="0" smtClean="0"/>
              <a:t>    Afghanistan today</a:t>
            </a:r>
            <a:endParaRPr lang="en-US" sz="2800" dirty="0" smtClean="0"/>
          </a:p>
          <a:p>
            <a:endParaRPr lang="en-IE" dirty="0"/>
          </a:p>
        </p:txBody>
      </p:sp>
      <p:pic>
        <p:nvPicPr>
          <p:cNvPr id="4" name="Content Placeholder 4" descr="Against war.jpg"/>
          <p:cNvPicPr>
            <a:picLocks noChangeAspect="1"/>
          </p:cNvPicPr>
          <p:nvPr/>
        </p:nvPicPr>
        <p:blipFill>
          <a:blip r:embed="rId2" cstate="print"/>
          <a:srcRect/>
          <a:stretch>
            <a:fillRect/>
          </a:stretch>
        </p:blipFill>
        <p:spPr>
          <a:xfrm>
            <a:off x="5334000" y="4371975"/>
            <a:ext cx="3810000" cy="248602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rtlCol="0">
            <a:normAutofit fontScale="90000"/>
          </a:bodyPr>
          <a:lstStyle/>
          <a:p>
            <a:pPr eaLnBrk="1" fontAlgn="auto" hangingPunct="1">
              <a:spcAft>
                <a:spcPts val="0"/>
              </a:spcAft>
              <a:defRPr/>
            </a:pPr>
            <a:r>
              <a:rPr lang="en-GB" b="1" dirty="0" smtClean="0"/>
              <a:t>Constantine at the </a:t>
            </a:r>
            <a:r>
              <a:rPr lang="en-GB" b="1" dirty="0" err="1" smtClean="0"/>
              <a:t>Milvian</a:t>
            </a:r>
            <a:r>
              <a:rPr lang="en-GB" b="1" dirty="0" smtClean="0"/>
              <a:t> Bridge on 28</a:t>
            </a:r>
            <a:r>
              <a:rPr lang="en-GB" b="1" baseline="30000" dirty="0" smtClean="0"/>
              <a:t>th</a:t>
            </a:r>
            <a:r>
              <a:rPr lang="en-GB" b="1" dirty="0" smtClean="0"/>
              <a:t> October 311</a:t>
            </a:r>
            <a:endParaRPr lang="en-US" dirty="0"/>
          </a:p>
        </p:txBody>
      </p:sp>
      <p:sp>
        <p:nvSpPr>
          <p:cNvPr id="3" name="Content Placeholder 2"/>
          <p:cNvSpPr>
            <a:spLocks noGrp="1"/>
          </p:cNvSpPr>
          <p:nvPr>
            <p:ph sz="half" idx="1"/>
          </p:nvPr>
        </p:nvSpPr>
        <p:spPr/>
        <p:txBody>
          <a:bodyPr rtlCol="0">
            <a:normAutofit fontScale="92500" lnSpcReduction="10000"/>
          </a:bodyPr>
          <a:lstStyle/>
          <a:p>
            <a:pPr eaLnBrk="1" fontAlgn="auto" hangingPunct="1">
              <a:spcAft>
                <a:spcPts val="0"/>
              </a:spcAft>
              <a:buFont typeface="Arial" pitchFamily="34" charset="0"/>
              <a:buChar char="•"/>
              <a:defRPr/>
            </a:pPr>
            <a:r>
              <a:rPr lang="en-GB" b="1" dirty="0" smtClean="0"/>
              <a:t>In 313 Christianity becomes the official religion. In 310 Christians were not allowed join the army – in 410 only Christians could join the army.</a:t>
            </a:r>
            <a:endParaRPr lang="en-US" dirty="0" smtClean="0"/>
          </a:p>
          <a:p>
            <a:pPr eaLnBrk="1" fontAlgn="auto" hangingPunct="1">
              <a:spcAft>
                <a:spcPts val="0"/>
              </a:spcAft>
              <a:buFont typeface="Arial" pitchFamily="34" charset="0"/>
              <a:buChar char="•"/>
              <a:defRPr/>
            </a:pPr>
            <a:r>
              <a:rPr lang="en-GB" b="1" dirty="0" smtClean="0"/>
              <a:t>St. Ambrose (337-97) in 368 wrote on the “Just War Theory” – developed by St. Augustine (d.430).</a:t>
            </a:r>
            <a:endParaRPr lang="en-US" dirty="0" smtClean="0"/>
          </a:p>
          <a:p>
            <a:pPr eaLnBrk="1" fontAlgn="auto" hangingPunct="1">
              <a:spcAft>
                <a:spcPts val="0"/>
              </a:spcAft>
              <a:buFont typeface="Arial" pitchFamily="34" charset="0"/>
              <a:buChar char="•"/>
              <a:defRPr/>
            </a:pPr>
            <a:endParaRPr lang="en-US" dirty="0"/>
          </a:p>
        </p:txBody>
      </p:sp>
      <p:pic>
        <p:nvPicPr>
          <p:cNvPr id="16387" name="Content Placeholder 4" descr="Milvian Bridge.jpg"/>
          <p:cNvPicPr>
            <a:picLocks noGrp="1" noChangeAspect="1"/>
          </p:cNvPicPr>
          <p:nvPr>
            <p:ph sz="half" idx="2"/>
          </p:nvPr>
        </p:nvPicPr>
        <p:blipFill>
          <a:blip r:embed="rId2" cstate="print"/>
          <a:srcRect/>
          <a:stretch>
            <a:fillRect/>
          </a:stretch>
        </p:blipFill>
        <p:spPr>
          <a:xfrm>
            <a:off x="5421313" y="1700213"/>
            <a:ext cx="3038475" cy="403225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Turning Point</a:t>
            </a:r>
            <a:endParaRPr lang="en-IE" dirty="0"/>
          </a:p>
        </p:txBody>
      </p:sp>
      <p:sp>
        <p:nvSpPr>
          <p:cNvPr id="5" name="Content Placeholder 4"/>
          <p:cNvSpPr>
            <a:spLocks noGrp="1"/>
          </p:cNvSpPr>
          <p:nvPr>
            <p:ph idx="1"/>
          </p:nvPr>
        </p:nvSpPr>
        <p:spPr/>
        <p:txBody>
          <a:bodyPr/>
          <a:lstStyle/>
          <a:p>
            <a:r>
              <a:rPr lang="en-GB" dirty="0" smtClean="0"/>
              <a:t>The conversion of Constantine represented a turning point in the history of the Church</a:t>
            </a:r>
          </a:p>
          <a:p>
            <a:r>
              <a:rPr lang="en-GB" dirty="0" smtClean="0"/>
              <a:t>It officially walked away from Jesus’ nonviolent way of love of friends and enemies</a:t>
            </a:r>
          </a:p>
          <a:p>
            <a:pPr marL="547604" indent="-411100">
              <a:defRPr/>
            </a:pPr>
            <a:r>
              <a:rPr lang="en-GB" dirty="0" smtClean="0"/>
              <a:t>Christianity now had valuable property and with this came the necessity to protect that property with violence when required</a:t>
            </a:r>
          </a:p>
          <a:p>
            <a:pPr marL="547604" indent="-411100">
              <a:defRPr/>
            </a:pPr>
            <a:r>
              <a:rPr lang="en-GB" dirty="0" smtClean="0"/>
              <a:t>Bishops in the Church became Civil Servants of the Roman State which was backed up by the military might of the Roman Army</a:t>
            </a:r>
            <a:endParaRPr lang="en-US" dirty="0" smtClean="0"/>
          </a:p>
          <a:p>
            <a:endParaRPr lang="en-I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solidFill>
            <a:srgbClr val="00B0F0"/>
          </a:solidFill>
        </p:spPr>
        <p:txBody>
          <a:bodyPr/>
          <a:lstStyle/>
          <a:p>
            <a:pPr eaLnBrk="1" hangingPunct="1"/>
            <a:r>
              <a:rPr lang="en-IE" b="1" dirty="0" smtClean="0"/>
              <a:t>DISARMING OF THE HEART</a:t>
            </a:r>
            <a:endParaRPr lang="en-US" b="1" dirty="0" smtClean="0"/>
          </a:p>
        </p:txBody>
      </p:sp>
      <p:sp>
        <p:nvSpPr>
          <p:cNvPr id="7" name="Content Placeholder 6"/>
          <p:cNvSpPr>
            <a:spLocks noGrp="1"/>
          </p:cNvSpPr>
          <p:nvPr>
            <p:ph sz="half" idx="1"/>
          </p:nvPr>
        </p:nvSpPr>
        <p:spPr/>
        <p:txBody>
          <a:bodyPr rtlCol="0">
            <a:normAutofit fontScale="85000" lnSpcReduction="10000"/>
          </a:bodyPr>
          <a:lstStyle/>
          <a:p>
            <a:pPr eaLnBrk="1" fontAlgn="auto" hangingPunct="1">
              <a:spcAft>
                <a:spcPts val="0"/>
              </a:spcAft>
              <a:buFont typeface="Arial" pitchFamily="34" charset="0"/>
              <a:buChar char="•"/>
              <a:defRPr/>
            </a:pPr>
            <a:r>
              <a:rPr lang="en-IE" sz="4000" b="1" dirty="0" smtClean="0"/>
              <a:t>“But I say to you, love your enemies, and pray for those who persecute you, that you may be children of your Father in heaven”.</a:t>
            </a:r>
          </a:p>
          <a:p>
            <a:pPr algn="r" eaLnBrk="1" fontAlgn="auto" hangingPunct="1">
              <a:spcAft>
                <a:spcPts val="0"/>
              </a:spcAft>
              <a:buFont typeface="Arial" pitchFamily="34" charset="0"/>
              <a:buNone/>
              <a:defRPr/>
            </a:pPr>
            <a:r>
              <a:rPr lang="en-IE" sz="4000" b="1" dirty="0" smtClean="0"/>
              <a:t>	Matt 5: 43-45</a:t>
            </a:r>
            <a:endParaRPr lang="en-US" sz="4000" b="1" dirty="0"/>
          </a:p>
        </p:txBody>
      </p:sp>
      <p:sp>
        <p:nvSpPr>
          <p:cNvPr id="8" name="Content Placeholder 7"/>
          <p:cNvSpPr>
            <a:spLocks noGrp="1"/>
          </p:cNvSpPr>
          <p:nvPr>
            <p:ph sz="half" idx="2"/>
          </p:nvPr>
        </p:nvSpPr>
        <p:spPr/>
        <p:txBody>
          <a:bodyPr rtlCol="0">
            <a:normAutofit fontScale="85000" lnSpcReduction="10000"/>
          </a:bodyPr>
          <a:lstStyle/>
          <a:p>
            <a:pPr eaLnBrk="1" fontAlgn="auto" hangingPunct="1">
              <a:spcAft>
                <a:spcPts val="0"/>
              </a:spcAft>
              <a:buFont typeface="Arial" pitchFamily="34" charset="0"/>
              <a:buChar char="•"/>
              <a:defRPr/>
            </a:pPr>
            <a:r>
              <a:rPr lang="en-IE" b="1" dirty="0" smtClean="0"/>
              <a:t>Returning hate for hate</a:t>
            </a:r>
          </a:p>
          <a:p>
            <a:pPr eaLnBrk="1" fontAlgn="auto" hangingPunct="1">
              <a:spcAft>
                <a:spcPts val="0"/>
              </a:spcAft>
              <a:buFont typeface="Arial" pitchFamily="34" charset="0"/>
              <a:buNone/>
              <a:defRPr/>
            </a:pPr>
            <a:r>
              <a:rPr lang="en-IE" b="1" dirty="0" smtClean="0"/>
              <a:t>	multiplies hate. This chain of  violence must be broken.</a:t>
            </a:r>
          </a:p>
          <a:p>
            <a:pPr eaLnBrk="1" fontAlgn="auto" hangingPunct="1">
              <a:spcAft>
                <a:spcPts val="0"/>
              </a:spcAft>
              <a:buFont typeface="Arial" pitchFamily="34" charset="0"/>
              <a:buChar char="•"/>
              <a:defRPr/>
            </a:pPr>
            <a:r>
              <a:rPr lang="en-IE" b="1" dirty="0" smtClean="0"/>
              <a:t>Love is the only force </a:t>
            </a:r>
          </a:p>
          <a:p>
            <a:pPr eaLnBrk="1" fontAlgn="auto" hangingPunct="1">
              <a:spcAft>
                <a:spcPts val="0"/>
              </a:spcAft>
              <a:buFont typeface="Arial" pitchFamily="34" charset="0"/>
              <a:buNone/>
              <a:defRPr/>
            </a:pPr>
            <a:r>
              <a:rPr lang="en-IE" b="1" dirty="0" smtClean="0"/>
              <a:t>	capable of transforming an </a:t>
            </a:r>
          </a:p>
          <a:p>
            <a:pPr eaLnBrk="1" fontAlgn="auto" hangingPunct="1">
              <a:spcAft>
                <a:spcPts val="0"/>
              </a:spcAft>
              <a:buFont typeface="Arial" pitchFamily="34" charset="0"/>
              <a:buNone/>
              <a:defRPr/>
            </a:pPr>
            <a:r>
              <a:rPr lang="en-IE" b="1" dirty="0" smtClean="0"/>
              <a:t>	enemy into a friend.</a:t>
            </a:r>
          </a:p>
          <a:p>
            <a:pPr eaLnBrk="1" fontAlgn="auto" hangingPunct="1">
              <a:spcAft>
                <a:spcPts val="0"/>
              </a:spcAft>
              <a:buFont typeface="Arial" pitchFamily="34" charset="0"/>
              <a:buChar char="•"/>
              <a:defRPr/>
            </a:pPr>
            <a:r>
              <a:rPr lang="en-IE" b="1" dirty="0" smtClean="0"/>
              <a:t>To be children of God means  to actualise our unique  relationship with God, and this  means to act lovingly towards  all.</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IE"/>
          </a:p>
        </p:txBody>
      </p:sp>
      <p:sp>
        <p:nvSpPr>
          <p:cNvPr id="6" name="Content Placeholder 5"/>
          <p:cNvSpPr>
            <a:spLocks noGrp="1"/>
          </p:cNvSpPr>
          <p:nvPr>
            <p:ph idx="1"/>
          </p:nvPr>
        </p:nvSpPr>
        <p:spPr/>
        <p:txBody>
          <a:bodyPr/>
          <a:lstStyle/>
          <a:p>
            <a:r>
              <a:rPr lang="en-IE" sz="4400" dirty="0" smtClean="0"/>
              <a:t>“Violence does not build up the kingdom of God, the kingdom of humanity. On the contrary it is the favourite instrument of the Antichrist, however idealistic its religious motivation may be”. </a:t>
            </a:r>
            <a:r>
              <a:rPr lang="en-IE" b="1" i="1" dirty="0" smtClean="0"/>
              <a:t>- Pope Benedict XVI</a:t>
            </a:r>
            <a:endParaRPr lang="en-I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r>
              <a:rPr lang="en-GB"/>
              <a:t>www.baptist-peace.org.uk</a:t>
            </a:r>
          </a:p>
        </p:txBody>
      </p:sp>
      <p:sp>
        <p:nvSpPr>
          <p:cNvPr id="41988" name="Text Box 4"/>
          <p:cNvSpPr txBox="1">
            <a:spLocks noChangeArrowheads="1"/>
          </p:cNvSpPr>
          <p:nvPr/>
        </p:nvSpPr>
        <p:spPr bwMode="auto">
          <a:xfrm>
            <a:off x="519113" y="1206500"/>
            <a:ext cx="8164512" cy="4094163"/>
          </a:xfrm>
          <a:prstGeom prst="rect">
            <a:avLst/>
          </a:prstGeom>
          <a:noFill/>
          <a:ln w="9525">
            <a:noFill/>
            <a:miter lim="800000"/>
            <a:headEnd/>
            <a:tailEnd/>
          </a:ln>
          <a:effectLst/>
        </p:spPr>
        <p:txBody>
          <a:bodyPr wrap="none">
            <a:spAutoFit/>
          </a:bodyPr>
          <a:lstStyle/>
          <a:p>
            <a:pPr algn="ctr">
              <a:lnSpc>
                <a:spcPct val="125000"/>
              </a:lnSpc>
            </a:pPr>
            <a:r>
              <a:rPr lang="en-GB" sz="5400" b="1">
                <a:latin typeface="Trebuchet MS" pitchFamily="34" charset="0"/>
              </a:rPr>
              <a:t>Violence wins temporary</a:t>
            </a:r>
          </a:p>
          <a:p>
            <a:pPr algn="ctr">
              <a:lnSpc>
                <a:spcPct val="125000"/>
              </a:lnSpc>
            </a:pPr>
            <a:r>
              <a:rPr lang="en-GB" sz="5400" b="1">
                <a:latin typeface="Trebuchet MS" pitchFamily="34" charset="0"/>
              </a:rPr>
              <a:t>victories and creates </a:t>
            </a:r>
          </a:p>
          <a:p>
            <a:pPr algn="ctr">
              <a:lnSpc>
                <a:spcPct val="125000"/>
              </a:lnSpc>
            </a:pPr>
            <a:r>
              <a:rPr lang="en-GB" sz="5400" b="1">
                <a:latin typeface="Trebuchet MS" pitchFamily="34" charset="0"/>
              </a:rPr>
              <a:t>permanent problems.</a:t>
            </a:r>
            <a:endParaRPr lang="en-GB" sz="5400" b="1" i="1">
              <a:latin typeface="Trebuchet MS" pitchFamily="34" charset="0"/>
            </a:endParaRPr>
          </a:p>
          <a:p>
            <a:pPr algn="ctr">
              <a:lnSpc>
                <a:spcPct val="125000"/>
              </a:lnSpc>
            </a:pPr>
            <a:endParaRPr lang="en-GB" sz="1600" b="1" i="1">
              <a:latin typeface="Times New Roman" pitchFamily="18" charset="0"/>
            </a:endParaRPr>
          </a:p>
          <a:p>
            <a:pPr algn="ctr">
              <a:lnSpc>
                <a:spcPct val="125000"/>
              </a:lnSpc>
            </a:pPr>
            <a:r>
              <a:rPr lang="en-GB" sz="3200" b="1" i="1">
                <a:latin typeface="Times New Roman" pitchFamily="18" charset="0"/>
              </a:rPr>
              <a:t>					Revd John Simpson</a:t>
            </a:r>
          </a:p>
        </p:txBody>
      </p:sp>
    </p:spTree>
  </p:cSld>
  <p:clrMapOvr>
    <a:masterClrMapping/>
  </p:clrMapOvr>
  <p:transition advTm="15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r>
              <a:rPr lang="en-GB"/>
              <a:t>www.baptist-peace.org.uk</a:t>
            </a:r>
          </a:p>
        </p:txBody>
      </p:sp>
      <p:sp>
        <p:nvSpPr>
          <p:cNvPr id="43012" name="Text Box 4"/>
          <p:cNvSpPr txBox="1">
            <a:spLocks noChangeArrowheads="1"/>
          </p:cNvSpPr>
          <p:nvPr/>
        </p:nvSpPr>
        <p:spPr bwMode="auto">
          <a:xfrm>
            <a:off x="107950" y="1079500"/>
            <a:ext cx="8928100" cy="4437063"/>
          </a:xfrm>
          <a:prstGeom prst="rect">
            <a:avLst/>
          </a:prstGeom>
          <a:noFill/>
          <a:ln w="9525">
            <a:noFill/>
            <a:miter lim="800000"/>
            <a:headEnd/>
            <a:tailEnd/>
          </a:ln>
          <a:effectLst/>
        </p:spPr>
        <p:txBody>
          <a:bodyPr wrap="none">
            <a:spAutoFit/>
          </a:bodyPr>
          <a:lstStyle/>
          <a:p>
            <a:pPr algn="ctr">
              <a:lnSpc>
                <a:spcPct val="125000"/>
              </a:lnSpc>
            </a:pPr>
            <a:r>
              <a:rPr lang="en-GB" sz="6000" b="1">
                <a:latin typeface="Trebuchet MS" pitchFamily="34" charset="0"/>
              </a:rPr>
              <a:t>God loves everyone,</a:t>
            </a:r>
          </a:p>
          <a:p>
            <a:pPr algn="ctr">
              <a:lnSpc>
                <a:spcPct val="125000"/>
              </a:lnSpc>
            </a:pPr>
            <a:r>
              <a:rPr lang="en-GB" sz="6000" b="1">
                <a:latin typeface="Trebuchet MS" pitchFamily="34" charset="0"/>
              </a:rPr>
              <a:t>his friends and enemies,</a:t>
            </a:r>
          </a:p>
          <a:p>
            <a:pPr algn="ctr">
              <a:lnSpc>
                <a:spcPct val="125000"/>
              </a:lnSpc>
            </a:pPr>
            <a:r>
              <a:rPr lang="en-GB" sz="6000" b="1">
                <a:latin typeface="Trebuchet MS" pitchFamily="34" charset="0"/>
              </a:rPr>
              <a:t> and so must we.</a:t>
            </a:r>
          </a:p>
          <a:p>
            <a:pPr algn="ctr">
              <a:lnSpc>
                <a:spcPct val="125000"/>
              </a:lnSpc>
            </a:pPr>
            <a:endParaRPr lang="en-GB" sz="1600" b="1" i="1">
              <a:latin typeface="Times New Roman" pitchFamily="18" charset="0"/>
            </a:endParaRPr>
          </a:p>
          <a:p>
            <a:pPr algn="ctr">
              <a:lnSpc>
                <a:spcPct val="125000"/>
              </a:lnSpc>
            </a:pPr>
            <a:r>
              <a:rPr lang="en-GB" sz="3200" b="1" i="1">
                <a:latin typeface="Times New Roman" pitchFamily="18" charset="0"/>
              </a:rPr>
              <a:t>		Ronald Sider, in ‘Christ and Violence’</a:t>
            </a:r>
          </a:p>
        </p:txBody>
      </p:sp>
    </p:spTree>
  </p:cSld>
  <p:clrMapOvr>
    <a:masterClrMapping/>
  </p:clrMapOvr>
  <p:transition advTm="15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r>
              <a:rPr lang="en-GB"/>
              <a:t>www.baptist-peace.org.uk</a:t>
            </a:r>
          </a:p>
        </p:txBody>
      </p:sp>
      <p:sp>
        <p:nvSpPr>
          <p:cNvPr id="38916" name="Text Box 4"/>
          <p:cNvSpPr txBox="1">
            <a:spLocks noChangeArrowheads="1"/>
          </p:cNvSpPr>
          <p:nvPr/>
        </p:nvSpPr>
        <p:spPr bwMode="auto">
          <a:xfrm>
            <a:off x="376238" y="765175"/>
            <a:ext cx="8213725" cy="5394325"/>
          </a:xfrm>
          <a:prstGeom prst="rect">
            <a:avLst/>
          </a:prstGeom>
          <a:noFill/>
          <a:ln w="9525">
            <a:noFill/>
            <a:miter lim="800000"/>
            <a:headEnd/>
            <a:tailEnd/>
          </a:ln>
          <a:effectLst/>
        </p:spPr>
        <p:txBody>
          <a:bodyPr wrap="none">
            <a:spAutoFit/>
          </a:bodyPr>
          <a:lstStyle/>
          <a:p>
            <a:pPr algn="ctr">
              <a:lnSpc>
                <a:spcPct val="115000"/>
              </a:lnSpc>
            </a:pPr>
            <a:r>
              <a:rPr lang="en-GB" sz="6000">
                <a:latin typeface="Trebuchet MS" pitchFamily="34" charset="0"/>
              </a:rPr>
              <a:t>We must meet violence</a:t>
            </a:r>
          </a:p>
          <a:p>
            <a:pPr algn="ctr">
              <a:lnSpc>
                <a:spcPct val="115000"/>
              </a:lnSpc>
            </a:pPr>
            <a:r>
              <a:rPr lang="en-GB" sz="6000">
                <a:latin typeface="Trebuchet MS" pitchFamily="34" charset="0"/>
              </a:rPr>
              <a:t>with non-violence.</a:t>
            </a:r>
          </a:p>
          <a:p>
            <a:pPr algn="ctr">
              <a:lnSpc>
                <a:spcPct val="115000"/>
              </a:lnSpc>
            </a:pPr>
            <a:r>
              <a:rPr lang="en-GB" sz="6000">
                <a:latin typeface="Trebuchet MS" pitchFamily="34" charset="0"/>
              </a:rPr>
              <a:t>We must meet hate</a:t>
            </a:r>
          </a:p>
          <a:p>
            <a:pPr algn="ctr">
              <a:lnSpc>
                <a:spcPct val="115000"/>
              </a:lnSpc>
            </a:pPr>
            <a:r>
              <a:rPr lang="en-GB" sz="6000">
                <a:latin typeface="Trebuchet MS" pitchFamily="34" charset="0"/>
              </a:rPr>
              <a:t>with love.</a:t>
            </a:r>
          </a:p>
          <a:p>
            <a:pPr algn="ctr"/>
            <a:endParaRPr lang="en-GB" sz="1600" b="1" i="1">
              <a:latin typeface="Times New Roman" pitchFamily="18" charset="0"/>
            </a:endParaRPr>
          </a:p>
          <a:p>
            <a:pPr algn="ctr"/>
            <a:r>
              <a:rPr lang="en-GB" sz="2800" b="1" i="1">
                <a:latin typeface="Times New Roman" pitchFamily="18" charset="0"/>
              </a:rPr>
              <a:t>			Martin Luther King (1929 – 1968)</a:t>
            </a:r>
          </a:p>
          <a:p>
            <a:pPr algn="ctr"/>
            <a:r>
              <a:rPr lang="en-GB" sz="2800" b="1" i="1">
                <a:latin typeface="Times New Roman" pitchFamily="18" charset="0"/>
              </a:rPr>
              <a:t>			           after his home was bombed.</a:t>
            </a:r>
          </a:p>
        </p:txBody>
      </p:sp>
    </p:spTree>
  </p:cSld>
  <p:clrMapOvr>
    <a:masterClrMapping/>
  </p:clrMapOvr>
  <p:transition advTm="15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r>
              <a:rPr lang="en-GB"/>
              <a:t>www.baptist-peace.org.uk</a:t>
            </a:r>
          </a:p>
        </p:txBody>
      </p:sp>
      <p:sp>
        <p:nvSpPr>
          <p:cNvPr id="37892" name="Text Box 4"/>
          <p:cNvSpPr txBox="1">
            <a:spLocks noChangeArrowheads="1"/>
          </p:cNvSpPr>
          <p:nvPr/>
        </p:nvSpPr>
        <p:spPr bwMode="auto">
          <a:xfrm>
            <a:off x="36513" y="987425"/>
            <a:ext cx="8999537" cy="4437063"/>
          </a:xfrm>
          <a:prstGeom prst="rect">
            <a:avLst/>
          </a:prstGeom>
          <a:noFill/>
          <a:ln w="9525">
            <a:noFill/>
            <a:miter lim="800000"/>
            <a:headEnd/>
            <a:tailEnd/>
          </a:ln>
          <a:effectLst/>
        </p:spPr>
        <p:txBody>
          <a:bodyPr wrap="none">
            <a:spAutoFit/>
          </a:bodyPr>
          <a:lstStyle/>
          <a:p>
            <a:pPr algn="ctr">
              <a:lnSpc>
                <a:spcPct val="125000"/>
              </a:lnSpc>
            </a:pPr>
            <a:r>
              <a:rPr lang="en-GB" sz="6000" b="1">
                <a:latin typeface="Trebuchet MS" pitchFamily="34" charset="0"/>
              </a:rPr>
              <a:t>Taking an eye for an eye</a:t>
            </a:r>
          </a:p>
          <a:p>
            <a:pPr algn="ctr">
              <a:lnSpc>
                <a:spcPct val="125000"/>
              </a:lnSpc>
            </a:pPr>
            <a:r>
              <a:rPr lang="en-GB" sz="6000" b="1">
                <a:latin typeface="Trebuchet MS" pitchFamily="34" charset="0"/>
              </a:rPr>
              <a:t>will make the whole </a:t>
            </a:r>
          </a:p>
          <a:p>
            <a:pPr algn="ctr">
              <a:lnSpc>
                <a:spcPct val="125000"/>
              </a:lnSpc>
            </a:pPr>
            <a:r>
              <a:rPr lang="en-GB" sz="6000" b="1">
                <a:latin typeface="Trebuchet MS" pitchFamily="34" charset="0"/>
              </a:rPr>
              <a:t>world blind.</a:t>
            </a:r>
          </a:p>
          <a:p>
            <a:pPr algn="ctr">
              <a:lnSpc>
                <a:spcPct val="125000"/>
              </a:lnSpc>
            </a:pPr>
            <a:endParaRPr lang="en-GB" sz="1600" b="1" i="1">
              <a:latin typeface="Times New Roman" pitchFamily="18" charset="0"/>
            </a:endParaRPr>
          </a:p>
          <a:p>
            <a:pPr algn="ctr">
              <a:lnSpc>
                <a:spcPct val="125000"/>
              </a:lnSpc>
            </a:pPr>
            <a:r>
              <a:rPr lang="en-GB" sz="3200" b="1" i="1">
                <a:latin typeface="Times New Roman" pitchFamily="18" charset="0"/>
              </a:rPr>
              <a:t>			Mahatma Gandhi (1869 – 1948)</a:t>
            </a:r>
          </a:p>
        </p:txBody>
      </p:sp>
    </p:spTree>
  </p:cSld>
  <p:clrMapOvr>
    <a:masterClrMapping/>
  </p:clrMapOvr>
  <p:transition advTm="15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r>
              <a:rPr lang="en-GB"/>
              <a:t>www.baptist-peace.org.uk</a:t>
            </a:r>
          </a:p>
        </p:txBody>
      </p:sp>
      <p:sp>
        <p:nvSpPr>
          <p:cNvPr id="29700" name="Text Box 4"/>
          <p:cNvSpPr txBox="1">
            <a:spLocks noChangeArrowheads="1"/>
          </p:cNvSpPr>
          <p:nvPr/>
        </p:nvSpPr>
        <p:spPr bwMode="auto">
          <a:xfrm>
            <a:off x="0" y="895350"/>
            <a:ext cx="9144000" cy="5033963"/>
          </a:xfrm>
          <a:prstGeom prst="rect">
            <a:avLst/>
          </a:prstGeom>
          <a:noFill/>
          <a:ln w="9525">
            <a:noFill/>
            <a:miter lim="800000"/>
            <a:headEnd/>
            <a:tailEnd/>
          </a:ln>
          <a:effectLst/>
        </p:spPr>
        <p:txBody>
          <a:bodyPr>
            <a:spAutoFit/>
          </a:bodyPr>
          <a:lstStyle/>
          <a:p>
            <a:pPr algn="ctr"/>
            <a:r>
              <a:rPr lang="en-GB" sz="4600" b="1">
                <a:latin typeface="Trebuchet MS" pitchFamily="34" charset="0"/>
              </a:rPr>
              <a:t>Our nuclear missiles are already killing people, because we waste on missiles resources which could be invested in </a:t>
            </a:r>
          </a:p>
          <a:p>
            <a:pPr algn="ctr"/>
            <a:r>
              <a:rPr lang="en-GB" sz="4600" b="1">
                <a:latin typeface="Trebuchet MS" pitchFamily="34" charset="0"/>
              </a:rPr>
              <a:t>ensuring food supplies </a:t>
            </a:r>
          </a:p>
          <a:p>
            <a:pPr algn="ctr"/>
            <a:r>
              <a:rPr lang="en-GB" sz="4600" b="1">
                <a:latin typeface="Trebuchet MS" pitchFamily="34" charset="0"/>
              </a:rPr>
              <a:t>for the world.</a:t>
            </a:r>
          </a:p>
          <a:p>
            <a:pPr algn="ctr"/>
            <a:endParaRPr lang="en-GB" sz="1600" b="1" i="1">
              <a:latin typeface="Times New Roman" pitchFamily="18" charset="0"/>
            </a:endParaRPr>
          </a:p>
          <a:p>
            <a:pPr algn="ctr"/>
            <a:r>
              <a:rPr lang="en-GB" sz="3200" b="1" i="1">
                <a:latin typeface="Times New Roman" pitchFamily="18" charset="0"/>
              </a:rPr>
              <a:t>				Robin Cook, Labour MP</a:t>
            </a:r>
          </a:p>
        </p:txBody>
      </p:sp>
    </p:spTree>
  </p:cSld>
  <p:clrMapOvr>
    <a:masterClrMapping/>
  </p:clrMapOvr>
  <p:transition advTm="15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476672"/>
            <a:ext cx="8229600" cy="1143000"/>
          </a:xfrm>
        </p:spPr>
        <p:txBody>
          <a:bodyPr/>
          <a:lstStyle/>
          <a:p>
            <a:r>
              <a:rPr lang="en-US" b="1" dirty="0" smtClean="0"/>
              <a:t>Gospel story: </a:t>
            </a:r>
            <a:r>
              <a:rPr lang="en-US" dirty="0" smtClean="0"/>
              <a:t>Matthew 5:38-46 (The sermon on the mount)</a:t>
            </a:r>
            <a:r>
              <a:rPr lang="en-IE" dirty="0" smtClean="0"/>
              <a:t/>
            </a:r>
            <a:br>
              <a:rPr lang="en-IE" dirty="0" smtClean="0"/>
            </a:br>
            <a:endParaRPr lang="en-IE" dirty="0"/>
          </a:p>
        </p:txBody>
      </p:sp>
      <p:sp>
        <p:nvSpPr>
          <p:cNvPr id="4" name="Content Placeholder 3"/>
          <p:cNvSpPr>
            <a:spLocks noGrp="1"/>
          </p:cNvSpPr>
          <p:nvPr>
            <p:ph idx="1"/>
          </p:nvPr>
        </p:nvSpPr>
        <p:spPr/>
        <p:txBody>
          <a:bodyPr/>
          <a:lstStyle/>
          <a:p>
            <a:r>
              <a:rPr lang="en-US" sz="2400" dirty="0" smtClean="0"/>
              <a:t>You have heard that it was said, ‘An eye for an eye and a tooth for a tooth.’ But I say to you, Do not [violently] resist an evildoer. But if anyone strikes you on the right cheek, turn the other also; and if anyone wants to sue you and take your coat, give your shirt as well; and if anyone forces you to go one mile, go also the second mile. </a:t>
            </a:r>
            <a:endParaRPr lang="en-IE" sz="2400" dirty="0" smtClean="0"/>
          </a:p>
          <a:p>
            <a:r>
              <a:rPr lang="en-US" sz="2400" dirty="0" smtClean="0"/>
              <a:t>You have heard that it was said, ‘You shall love your </a:t>
            </a:r>
            <a:r>
              <a:rPr lang="en-US" sz="2400" dirty="0" err="1" smtClean="0"/>
              <a:t>neighbour</a:t>
            </a:r>
            <a:r>
              <a:rPr lang="en-US" sz="2400" dirty="0" smtClean="0"/>
              <a:t> and hate your enemy.’ But I say to you, Love your enemies and pray for those who persecute you, so that you may be children of your Father in heaven; for he makes his sun rise on the evil and the good, and sends rain on the righteous and on the unrighteous. For if you love those who love you, what reward do you have? Do not even the tax collectors do the same?</a:t>
            </a:r>
            <a:r>
              <a:rPr lang="en-US" sz="2400" b="1" dirty="0" smtClean="0"/>
              <a:t> </a:t>
            </a:r>
            <a:endParaRPr lang="en-IE"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r>
              <a:rPr lang="en-GB"/>
              <a:t>www.baptist-peace.org.uk</a:t>
            </a:r>
          </a:p>
        </p:txBody>
      </p:sp>
      <p:sp>
        <p:nvSpPr>
          <p:cNvPr id="26628" name="Text Box 4"/>
          <p:cNvSpPr txBox="1">
            <a:spLocks noChangeArrowheads="1"/>
          </p:cNvSpPr>
          <p:nvPr/>
        </p:nvSpPr>
        <p:spPr bwMode="auto">
          <a:xfrm>
            <a:off x="338138" y="828675"/>
            <a:ext cx="8482012" cy="5337175"/>
          </a:xfrm>
          <a:prstGeom prst="rect">
            <a:avLst/>
          </a:prstGeom>
          <a:noFill/>
          <a:ln w="9525">
            <a:noFill/>
            <a:miter lim="800000"/>
            <a:headEnd/>
            <a:tailEnd/>
          </a:ln>
          <a:effectLst/>
        </p:spPr>
        <p:txBody>
          <a:bodyPr>
            <a:spAutoFit/>
          </a:bodyPr>
          <a:lstStyle/>
          <a:p>
            <a:pPr algn="ctr">
              <a:lnSpc>
                <a:spcPct val="110000"/>
              </a:lnSpc>
            </a:pPr>
            <a:r>
              <a:rPr lang="en-GB" sz="6000" b="1">
                <a:latin typeface="Trebuchet MS" pitchFamily="34" charset="0"/>
              </a:rPr>
              <a:t>Peace cannot be kept</a:t>
            </a:r>
          </a:p>
          <a:p>
            <a:pPr algn="ctr">
              <a:lnSpc>
                <a:spcPct val="110000"/>
              </a:lnSpc>
            </a:pPr>
            <a:r>
              <a:rPr lang="en-GB" sz="6000" b="1">
                <a:latin typeface="Trebuchet MS" pitchFamily="34" charset="0"/>
              </a:rPr>
              <a:t>by force. It can only </a:t>
            </a:r>
          </a:p>
          <a:p>
            <a:pPr algn="ctr">
              <a:lnSpc>
                <a:spcPct val="110000"/>
              </a:lnSpc>
            </a:pPr>
            <a:r>
              <a:rPr lang="en-GB" sz="6000" b="1">
                <a:latin typeface="Trebuchet MS" pitchFamily="34" charset="0"/>
              </a:rPr>
              <a:t>be achieved by </a:t>
            </a:r>
          </a:p>
          <a:p>
            <a:pPr algn="ctr">
              <a:lnSpc>
                <a:spcPct val="110000"/>
              </a:lnSpc>
            </a:pPr>
            <a:r>
              <a:rPr lang="en-GB" sz="6000" b="1">
                <a:latin typeface="Trebuchet MS" pitchFamily="34" charset="0"/>
              </a:rPr>
              <a:t>understanding.</a:t>
            </a:r>
          </a:p>
          <a:p>
            <a:r>
              <a:rPr lang="en-GB" sz="1600" b="1" i="1">
                <a:latin typeface="Times New Roman" pitchFamily="18" charset="0"/>
              </a:rPr>
              <a:t>	    </a:t>
            </a:r>
          </a:p>
          <a:p>
            <a:r>
              <a:rPr lang="en-GB" sz="3200" b="1" i="1">
                <a:latin typeface="Times New Roman" pitchFamily="18" charset="0"/>
              </a:rPr>
              <a:t>			     Albert Einstein (1879 – 1955), </a:t>
            </a:r>
          </a:p>
          <a:p>
            <a:r>
              <a:rPr lang="en-GB" sz="3200" b="1" i="1">
                <a:latin typeface="Times New Roman" pitchFamily="18" charset="0"/>
              </a:rPr>
              <a:t>			        </a:t>
            </a:r>
            <a:r>
              <a:rPr lang="en-GB" sz="2800" b="1" i="1">
                <a:latin typeface="Times New Roman" pitchFamily="18" charset="0"/>
              </a:rPr>
              <a:t>after the bombing of Hiroshima</a:t>
            </a:r>
            <a:endParaRPr lang="en-GB" sz="3200" b="1">
              <a:latin typeface="Times New Roman" pitchFamily="18" charset="0"/>
            </a:endParaRPr>
          </a:p>
        </p:txBody>
      </p:sp>
    </p:spTree>
  </p:cSld>
  <p:clrMapOvr>
    <a:masterClrMapping/>
  </p:clrMapOvr>
  <p:transition advTm="15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r>
              <a:rPr lang="en-GB"/>
              <a:t>www.baptist-peace.org.uk</a:t>
            </a:r>
          </a:p>
        </p:txBody>
      </p:sp>
      <p:sp>
        <p:nvSpPr>
          <p:cNvPr id="20484" name="Text Box 4"/>
          <p:cNvSpPr txBox="1">
            <a:spLocks noChangeArrowheads="1"/>
          </p:cNvSpPr>
          <p:nvPr/>
        </p:nvSpPr>
        <p:spPr bwMode="auto">
          <a:xfrm>
            <a:off x="179388" y="963613"/>
            <a:ext cx="8772525" cy="4625975"/>
          </a:xfrm>
          <a:prstGeom prst="rect">
            <a:avLst/>
          </a:prstGeom>
          <a:noFill/>
          <a:ln w="9525">
            <a:noFill/>
            <a:miter lim="800000"/>
            <a:headEnd/>
            <a:tailEnd/>
          </a:ln>
          <a:effectLst/>
        </p:spPr>
        <p:txBody>
          <a:bodyPr wrap="none">
            <a:spAutoFit/>
          </a:bodyPr>
          <a:lstStyle/>
          <a:p>
            <a:pPr algn="ctr">
              <a:lnSpc>
                <a:spcPct val="125000"/>
              </a:lnSpc>
            </a:pPr>
            <a:r>
              <a:rPr lang="en-GB" sz="6000" b="1">
                <a:latin typeface="Trebuchet MS" pitchFamily="34" charset="0"/>
              </a:rPr>
              <a:t>If mankind does </a:t>
            </a:r>
          </a:p>
          <a:p>
            <a:pPr algn="ctr">
              <a:lnSpc>
                <a:spcPct val="125000"/>
              </a:lnSpc>
            </a:pPr>
            <a:r>
              <a:rPr lang="en-GB" sz="6000" b="1">
                <a:latin typeface="Trebuchet MS" pitchFamily="34" charset="0"/>
              </a:rPr>
              <a:t>not kill war, </a:t>
            </a:r>
          </a:p>
          <a:p>
            <a:pPr algn="ctr">
              <a:lnSpc>
                <a:spcPct val="125000"/>
              </a:lnSpc>
            </a:pPr>
            <a:r>
              <a:rPr lang="en-GB" sz="6000" b="1">
                <a:latin typeface="Trebuchet MS" pitchFamily="34" charset="0"/>
              </a:rPr>
              <a:t>war will kill mankind.</a:t>
            </a:r>
          </a:p>
          <a:p>
            <a:pPr algn="ctr">
              <a:lnSpc>
                <a:spcPct val="125000"/>
              </a:lnSpc>
            </a:pPr>
            <a:endParaRPr lang="en-GB" sz="1000" b="1" i="1">
              <a:latin typeface="Times New Roman" pitchFamily="18" charset="0"/>
            </a:endParaRPr>
          </a:p>
          <a:p>
            <a:pPr algn="ctr"/>
            <a:r>
              <a:rPr lang="en-GB" sz="3200" b="1" i="1">
                <a:latin typeface="Times New Roman" pitchFamily="18" charset="0"/>
              </a:rPr>
              <a:t>				Louis Pasteur (1822 – 1895),</a:t>
            </a:r>
            <a:r>
              <a:rPr lang="en-GB" sz="2800" b="1" i="1">
                <a:latin typeface="Times New Roman" pitchFamily="18" charset="0"/>
              </a:rPr>
              <a:t> </a:t>
            </a:r>
          </a:p>
          <a:p>
            <a:pPr algn="ctr"/>
            <a:r>
              <a:rPr lang="en-GB" sz="2800" b="1" i="1">
                <a:latin typeface="Times New Roman" pitchFamily="18" charset="0"/>
              </a:rPr>
              <a:t>				  father of modern bacteriology</a:t>
            </a:r>
          </a:p>
        </p:txBody>
      </p:sp>
    </p:spTree>
  </p:cSld>
  <p:clrMapOvr>
    <a:masterClrMapping/>
  </p:clrMapOvr>
  <p:transition advTm="15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r>
              <a:rPr lang="en-GB"/>
              <a:t>www.baptist-peace.org.uk</a:t>
            </a:r>
          </a:p>
        </p:txBody>
      </p:sp>
      <p:sp>
        <p:nvSpPr>
          <p:cNvPr id="16388" name="Text Box 4"/>
          <p:cNvSpPr txBox="1">
            <a:spLocks noChangeArrowheads="1"/>
          </p:cNvSpPr>
          <p:nvPr/>
        </p:nvSpPr>
        <p:spPr bwMode="auto">
          <a:xfrm>
            <a:off x="107950" y="765175"/>
            <a:ext cx="8842375" cy="5456238"/>
          </a:xfrm>
          <a:prstGeom prst="rect">
            <a:avLst/>
          </a:prstGeom>
          <a:noFill/>
          <a:ln w="9525">
            <a:noFill/>
            <a:miter lim="800000"/>
            <a:headEnd/>
            <a:tailEnd/>
          </a:ln>
          <a:effectLst/>
        </p:spPr>
        <p:txBody>
          <a:bodyPr wrap="none">
            <a:spAutoFit/>
          </a:bodyPr>
          <a:lstStyle/>
          <a:p>
            <a:pPr algn="ctr">
              <a:lnSpc>
                <a:spcPct val="110000"/>
              </a:lnSpc>
            </a:pPr>
            <a:r>
              <a:rPr lang="en-GB" sz="5400" b="1">
                <a:latin typeface="Trebuchet MS" pitchFamily="34" charset="0"/>
              </a:rPr>
              <a:t>I am always glad to hear</a:t>
            </a:r>
          </a:p>
          <a:p>
            <a:pPr algn="ctr">
              <a:lnSpc>
                <a:spcPct val="110000"/>
              </a:lnSpc>
            </a:pPr>
            <a:r>
              <a:rPr lang="en-GB" sz="5400" b="1">
                <a:latin typeface="Trebuchet MS" pitchFamily="34" charset="0"/>
              </a:rPr>
              <a:t>of a soldier becoming a </a:t>
            </a:r>
          </a:p>
          <a:p>
            <a:pPr algn="ctr">
              <a:lnSpc>
                <a:spcPct val="110000"/>
              </a:lnSpc>
            </a:pPr>
            <a:r>
              <a:rPr lang="en-GB" sz="5400" b="1">
                <a:latin typeface="Trebuchet MS" pitchFamily="34" charset="0"/>
              </a:rPr>
              <a:t>Christian, but I am always</a:t>
            </a:r>
          </a:p>
          <a:p>
            <a:pPr algn="ctr">
              <a:lnSpc>
                <a:spcPct val="110000"/>
              </a:lnSpc>
            </a:pPr>
            <a:r>
              <a:rPr lang="en-GB" sz="5400" b="1">
                <a:latin typeface="Trebuchet MS" pitchFamily="34" charset="0"/>
              </a:rPr>
              <a:t>sorry to hear of a Christian</a:t>
            </a:r>
          </a:p>
          <a:p>
            <a:pPr algn="ctr">
              <a:lnSpc>
                <a:spcPct val="110000"/>
              </a:lnSpc>
            </a:pPr>
            <a:r>
              <a:rPr lang="en-GB" sz="5400" b="1">
                <a:latin typeface="Trebuchet MS" pitchFamily="34" charset="0"/>
              </a:rPr>
              <a:t>becoming a soldier.</a:t>
            </a:r>
          </a:p>
          <a:p>
            <a:pPr algn="ctr">
              <a:lnSpc>
                <a:spcPct val="125000"/>
              </a:lnSpc>
            </a:pPr>
            <a:endParaRPr lang="en-GB" sz="1600" b="1" i="1"/>
          </a:p>
          <a:p>
            <a:pPr algn="ctr">
              <a:lnSpc>
                <a:spcPct val="125000"/>
              </a:lnSpc>
            </a:pPr>
            <a:r>
              <a:rPr lang="en-GB" sz="2800" b="1" i="1">
                <a:latin typeface="Times New Roman" pitchFamily="18" charset="0"/>
              </a:rPr>
              <a:t>            Charles Haddon Spurgeon (1834 – 1892) in 1857</a:t>
            </a:r>
            <a:endParaRPr lang="en-GB" sz="2800" b="1">
              <a:latin typeface="Times New Roman" pitchFamily="18" charset="0"/>
            </a:endParaRPr>
          </a:p>
        </p:txBody>
      </p:sp>
    </p:spTree>
  </p:cSld>
  <p:clrMapOvr>
    <a:masterClrMapping/>
  </p:clrMapOvr>
  <p:transition advTm="15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r>
              <a:rPr lang="en-GB"/>
              <a:t>www.baptist-peace.org.uk</a:t>
            </a:r>
          </a:p>
        </p:txBody>
      </p:sp>
      <p:sp>
        <p:nvSpPr>
          <p:cNvPr id="5124" name="Text Box 4"/>
          <p:cNvSpPr txBox="1">
            <a:spLocks noChangeArrowheads="1"/>
          </p:cNvSpPr>
          <p:nvPr/>
        </p:nvSpPr>
        <p:spPr bwMode="auto">
          <a:xfrm>
            <a:off x="179388" y="1412875"/>
            <a:ext cx="8782050" cy="3940175"/>
          </a:xfrm>
          <a:prstGeom prst="rect">
            <a:avLst/>
          </a:prstGeom>
          <a:noFill/>
          <a:ln w="9525">
            <a:noFill/>
            <a:miter lim="800000"/>
            <a:headEnd/>
            <a:tailEnd/>
          </a:ln>
          <a:effectLst/>
        </p:spPr>
        <p:txBody>
          <a:bodyPr wrap="none">
            <a:spAutoFit/>
          </a:bodyPr>
          <a:lstStyle/>
          <a:p>
            <a:pPr algn="ctr">
              <a:lnSpc>
                <a:spcPct val="125000"/>
              </a:lnSpc>
            </a:pPr>
            <a:r>
              <a:rPr lang="en-GB" sz="5400" b="1" dirty="0">
                <a:latin typeface="Trebuchet MS" pitchFamily="34" charset="0"/>
              </a:rPr>
              <a:t>Because I am a Christian,</a:t>
            </a:r>
          </a:p>
          <a:p>
            <a:pPr algn="ctr">
              <a:lnSpc>
                <a:spcPct val="125000"/>
              </a:lnSpc>
            </a:pPr>
            <a:r>
              <a:rPr lang="en-GB" sz="5400" b="1" dirty="0">
                <a:latin typeface="Trebuchet MS" pitchFamily="34" charset="0"/>
              </a:rPr>
              <a:t>I cannot serve as a soldier;</a:t>
            </a:r>
          </a:p>
          <a:p>
            <a:pPr algn="ctr">
              <a:lnSpc>
                <a:spcPct val="125000"/>
              </a:lnSpc>
            </a:pPr>
            <a:r>
              <a:rPr lang="en-GB" sz="5400" b="1" dirty="0">
                <a:latin typeface="Trebuchet MS" pitchFamily="34" charset="0"/>
              </a:rPr>
              <a:t> I cannot do evil.</a:t>
            </a:r>
          </a:p>
          <a:p>
            <a:pPr algn="ctr">
              <a:lnSpc>
                <a:spcPct val="125000"/>
              </a:lnSpc>
            </a:pPr>
            <a:endParaRPr lang="en-GB" sz="1200" b="1" i="1" dirty="0">
              <a:latin typeface="Times New Roman" pitchFamily="18" charset="0"/>
            </a:endParaRPr>
          </a:p>
          <a:p>
            <a:pPr algn="ctr">
              <a:lnSpc>
                <a:spcPct val="125000"/>
              </a:lnSpc>
            </a:pPr>
            <a:r>
              <a:rPr lang="en-GB" sz="2800" b="1" i="1" dirty="0">
                <a:latin typeface="Times New Roman" pitchFamily="18" charset="0"/>
              </a:rPr>
              <a:t>		Soldier who became a Christian c 300 AD</a:t>
            </a:r>
          </a:p>
        </p:txBody>
      </p:sp>
    </p:spTree>
  </p:cSld>
  <p:clrMapOvr>
    <a:masterClrMapping/>
  </p:clrMapOvr>
  <p:transition advTm="15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r>
              <a:rPr lang="en-GB"/>
              <a:t>www.baptist-peace.org.uk</a:t>
            </a:r>
          </a:p>
        </p:txBody>
      </p:sp>
      <p:sp>
        <p:nvSpPr>
          <p:cNvPr id="5124" name="Text Box 4"/>
          <p:cNvSpPr txBox="1">
            <a:spLocks noChangeArrowheads="1"/>
          </p:cNvSpPr>
          <p:nvPr/>
        </p:nvSpPr>
        <p:spPr bwMode="auto">
          <a:xfrm>
            <a:off x="1111774" y="1412875"/>
            <a:ext cx="6917278" cy="4708981"/>
          </a:xfrm>
          <a:prstGeom prst="rect">
            <a:avLst/>
          </a:prstGeom>
          <a:noFill/>
          <a:ln w="9525">
            <a:noFill/>
            <a:miter lim="800000"/>
            <a:headEnd/>
            <a:tailEnd/>
          </a:ln>
          <a:effectLst/>
        </p:spPr>
        <p:txBody>
          <a:bodyPr wrap="none">
            <a:spAutoFit/>
          </a:bodyPr>
          <a:lstStyle/>
          <a:p>
            <a:pPr algn="ctr">
              <a:lnSpc>
                <a:spcPct val="125000"/>
              </a:lnSpc>
            </a:pPr>
            <a:r>
              <a:rPr lang="en-GB" sz="4000" b="1" dirty="0" smtClean="0">
                <a:latin typeface="Trebuchet MS" pitchFamily="34" charset="0"/>
              </a:rPr>
              <a:t>Nonviolence is the greatest </a:t>
            </a:r>
          </a:p>
          <a:p>
            <a:pPr algn="ctr">
              <a:lnSpc>
                <a:spcPct val="125000"/>
              </a:lnSpc>
            </a:pPr>
            <a:r>
              <a:rPr lang="en-GB" sz="4000" b="1" dirty="0" smtClean="0">
                <a:latin typeface="Trebuchet MS" pitchFamily="34" charset="0"/>
              </a:rPr>
              <a:t>Force at the disposal of</a:t>
            </a:r>
          </a:p>
          <a:p>
            <a:pPr algn="ctr">
              <a:lnSpc>
                <a:spcPct val="125000"/>
              </a:lnSpc>
            </a:pPr>
            <a:r>
              <a:rPr lang="en-GB" sz="4000" b="1" dirty="0" smtClean="0">
                <a:latin typeface="Trebuchet MS" pitchFamily="34" charset="0"/>
              </a:rPr>
              <a:t>Mankind. It is mightier than</a:t>
            </a:r>
          </a:p>
          <a:p>
            <a:pPr algn="ctr">
              <a:lnSpc>
                <a:spcPct val="125000"/>
              </a:lnSpc>
            </a:pPr>
            <a:r>
              <a:rPr lang="en-GB" sz="4000" b="1" dirty="0" smtClean="0">
                <a:latin typeface="Trebuchet MS" pitchFamily="34" charset="0"/>
              </a:rPr>
              <a:t>The mightiest weapon</a:t>
            </a:r>
          </a:p>
          <a:p>
            <a:pPr algn="ctr">
              <a:lnSpc>
                <a:spcPct val="125000"/>
              </a:lnSpc>
            </a:pPr>
            <a:r>
              <a:rPr lang="en-GB" sz="4000" b="1" dirty="0" smtClean="0">
                <a:latin typeface="Trebuchet MS" pitchFamily="34" charset="0"/>
              </a:rPr>
              <a:t>Devised by genius of man.</a:t>
            </a:r>
          </a:p>
          <a:p>
            <a:pPr algn="ctr">
              <a:lnSpc>
                <a:spcPct val="125000"/>
              </a:lnSpc>
            </a:pPr>
            <a:endParaRPr lang="en-GB" sz="1200" b="1" i="1" dirty="0" smtClean="0">
              <a:latin typeface="Times New Roman" pitchFamily="18" charset="0"/>
            </a:endParaRPr>
          </a:p>
          <a:p>
            <a:pPr algn="ctr">
              <a:lnSpc>
                <a:spcPct val="125000"/>
              </a:lnSpc>
            </a:pPr>
            <a:r>
              <a:rPr lang="en-GB" sz="2800" b="1" i="1" dirty="0" smtClean="0">
                <a:latin typeface="Times New Roman" pitchFamily="18" charset="0"/>
              </a:rPr>
              <a:t>		Gandhi</a:t>
            </a:r>
            <a:endParaRPr lang="en-GB" sz="2800" b="1" i="1" dirty="0">
              <a:latin typeface="Times New Roman" pitchFamily="18" charset="0"/>
            </a:endParaRPr>
          </a:p>
        </p:txBody>
      </p:sp>
    </p:spTree>
  </p:cSld>
  <p:clrMapOvr>
    <a:masterClrMapping/>
  </p:clrMapOvr>
  <p:transition advTm="15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solidFill>
            <a:srgbClr val="FFFF00"/>
          </a:solidFill>
        </p:spPr>
        <p:txBody>
          <a:bodyPr/>
          <a:lstStyle/>
          <a:p>
            <a:pPr eaLnBrk="1" hangingPunct="1"/>
            <a:r>
              <a:rPr lang="en-US" b="1" dirty="0" err="1" smtClean="0"/>
              <a:t>Máiread</a:t>
            </a:r>
            <a:r>
              <a:rPr lang="en-US" b="1" dirty="0" smtClean="0"/>
              <a:t> Corrigan-Maguire  </a:t>
            </a:r>
            <a:r>
              <a:rPr lang="en-US" sz="3200" b="1" dirty="0" smtClean="0"/>
              <a:t>1944 -</a:t>
            </a:r>
            <a:endParaRPr lang="en-US" sz="3200" dirty="0" smtClean="0"/>
          </a:p>
        </p:txBody>
      </p:sp>
      <p:pic>
        <p:nvPicPr>
          <p:cNvPr id="32770" name="Content Placeholder 4" descr="Mairead Maguire.jpg"/>
          <p:cNvPicPr>
            <a:picLocks noGrp="1" noChangeAspect="1"/>
          </p:cNvPicPr>
          <p:nvPr>
            <p:ph sz="half" idx="1"/>
          </p:nvPr>
        </p:nvPicPr>
        <p:blipFill>
          <a:blip r:embed="rId2" cstate="print"/>
          <a:srcRect/>
          <a:stretch>
            <a:fillRect/>
          </a:stretch>
        </p:blipFill>
        <p:spPr>
          <a:xfrm>
            <a:off x="323850" y="1844675"/>
            <a:ext cx="3887788" cy="4105275"/>
          </a:xfrm>
        </p:spPr>
      </p:pic>
      <p:sp>
        <p:nvSpPr>
          <p:cNvPr id="32771" name="Content Placeholder 3"/>
          <p:cNvSpPr>
            <a:spLocks noGrp="1"/>
          </p:cNvSpPr>
          <p:nvPr>
            <p:ph sz="half" idx="2"/>
          </p:nvPr>
        </p:nvSpPr>
        <p:spPr/>
        <p:txBody>
          <a:bodyPr/>
          <a:lstStyle/>
          <a:p>
            <a:pPr eaLnBrk="1" hangingPunct="1"/>
            <a:r>
              <a:rPr lang="en-US" sz="3600" smtClean="0"/>
              <a:t>“One great hope lies in the fact that there is a new consciousness in our World, particularly among young people”.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solidFill>
            <a:srgbClr val="FFFF00"/>
          </a:solidFill>
        </p:spPr>
        <p:txBody>
          <a:bodyPr/>
          <a:lstStyle/>
          <a:p>
            <a:pPr eaLnBrk="1" hangingPunct="1"/>
            <a:r>
              <a:rPr lang="en-US" sz="2400" b="1" dirty="0" smtClean="0">
                <a:latin typeface="Times New Roman" pitchFamily="18" charset="0"/>
                <a:cs typeface="Times New Roman" pitchFamily="18" charset="0"/>
              </a:rPr>
              <a:t>Mahatma Gandhi: 1869-1948 </a:t>
            </a:r>
            <a:br>
              <a:rPr lang="en-US" sz="24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“If we are to teach real peace in this world, and if we are to carry on a real war against war, we shall have to begin with the children.”</a:t>
            </a:r>
            <a:br>
              <a:rPr lang="en-US" sz="2000" b="1" dirty="0" smtClean="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p:txBody>
      </p:sp>
      <p:pic>
        <p:nvPicPr>
          <p:cNvPr id="28674" name="Content Placeholder 3" descr="M Ghandi.bmp"/>
          <p:cNvPicPr>
            <a:picLocks noGrp="1" noChangeAspect="1"/>
          </p:cNvPicPr>
          <p:nvPr>
            <p:ph idx="1"/>
          </p:nvPr>
        </p:nvPicPr>
        <p:blipFill>
          <a:blip r:embed="rId2" cstate="print"/>
          <a:srcRect/>
          <a:stretch>
            <a:fillRect/>
          </a:stretch>
        </p:blipFill>
        <p:spPr>
          <a:xfrm>
            <a:off x="1908175" y="1700213"/>
            <a:ext cx="5184775" cy="4392612"/>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solidFill>
            <a:srgbClr val="92D050"/>
          </a:solidFill>
        </p:spPr>
        <p:txBody>
          <a:bodyPr rtlCol="0">
            <a:normAutofit fontScale="90000"/>
          </a:bodyPr>
          <a:lstStyle/>
          <a:p>
            <a:pPr eaLnBrk="1" fontAlgn="auto" hangingPunct="1">
              <a:spcAft>
                <a:spcPts val="0"/>
              </a:spcAft>
              <a:defRPr/>
            </a:pPr>
            <a:r>
              <a:rPr lang="en-US" b="1" dirty="0" smtClean="0"/>
              <a:t>Prayer of Saint Francis of Assisi</a:t>
            </a:r>
            <a:br>
              <a:rPr lang="en-US" b="1" dirty="0" smtClean="0"/>
            </a:br>
            <a:endParaRPr lang="en-US" dirty="0"/>
          </a:p>
        </p:txBody>
      </p:sp>
      <p:sp>
        <p:nvSpPr>
          <p:cNvPr id="38915" name="Content Placeholder 5"/>
          <p:cNvSpPr>
            <a:spLocks noGrp="1"/>
          </p:cNvSpPr>
          <p:nvPr>
            <p:ph idx="1"/>
          </p:nvPr>
        </p:nvSpPr>
        <p:spPr/>
        <p:txBody>
          <a:bodyPr/>
          <a:lstStyle/>
          <a:p>
            <a:pPr algn="ctr" eaLnBrk="1" hangingPunct="1">
              <a:buFont typeface="Arial" charset="0"/>
              <a:buNone/>
            </a:pPr>
            <a:r>
              <a:rPr lang="en-US" sz="1800" b="1" dirty="0" smtClean="0"/>
              <a:t>Lord, make me an instrument of your peace.</a:t>
            </a:r>
          </a:p>
          <a:p>
            <a:pPr algn="ctr" eaLnBrk="1" hangingPunct="1">
              <a:buFont typeface="Arial" charset="0"/>
              <a:buNone/>
            </a:pPr>
            <a:r>
              <a:rPr lang="en-US" sz="1800" b="1" smtClean="0"/>
              <a:t>Where there is hatred, let me sow love;</a:t>
            </a:r>
            <a:br>
              <a:rPr lang="en-US" sz="1800" b="1" smtClean="0"/>
            </a:br>
            <a:r>
              <a:rPr lang="en-US" sz="1800" b="1" smtClean="0"/>
              <a:t>where there is injury, pardon;</a:t>
            </a:r>
            <a:br>
              <a:rPr lang="en-US" sz="1800" b="1" smtClean="0"/>
            </a:br>
            <a:r>
              <a:rPr lang="en-US" sz="1800" b="1" smtClean="0"/>
              <a:t>where there is doubt, faith;</a:t>
            </a:r>
            <a:br>
              <a:rPr lang="en-US" sz="1800" b="1" smtClean="0"/>
            </a:br>
            <a:r>
              <a:rPr lang="en-US" sz="1800" b="1" smtClean="0"/>
              <a:t>where there is despair, hope;</a:t>
            </a:r>
            <a:br>
              <a:rPr lang="en-US" sz="1800" b="1" smtClean="0"/>
            </a:br>
            <a:r>
              <a:rPr lang="en-US" sz="1800" b="1" smtClean="0"/>
              <a:t>where there is darkness, light;</a:t>
            </a:r>
            <a:br>
              <a:rPr lang="en-US" sz="1800" b="1" smtClean="0"/>
            </a:br>
            <a:r>
              <a:rPr lang="en-US" sz="1800" b="1" smtClean="0"/>
              <a:t>and where there is sadness, joy.</a:t>
            </a:r>
            <a:br>
              <a:rPr lang="en-US" sz="1800" b="1" smtClean="0"/>
            </a:br>
            <a:r>
              <a:rPr lang="en-US" sz="1800" b="1" smtClean="0"/>
              <a:t/>
            </a:r>
            <a:br>
              <a:rPr lang="en-US" sz="1800" b="1" smtClean="0"/>
            </a:br>
            <a:r>
              <a:rPr lang="en-US" sz="1800" b="1" dirty="0" smtClean="0"/>
              <a:t>O Divine Master, grant that I may not so much seek</a:t>
            </a:r>
            <a:br>
              <a:rPr lang="en-US" sz="1800" b="1" dirty="0" smtClean="0"/>
            </a:br>
            <a:r>
              <a:rPr lang="en-US" sz="1800" b="1" dirty="0" smtClean="0"/>
              <a:t>to be consoled as to console;</a:t>
            </a:r>
            <a:br>
              <a:rPr lang="en-US" sz="1800" b="1" dirty="0" smtClean="0"/>
            </a:br>
            <a:r>
              <a:rPr lang="en-US" sz="1800" b="1" dirty="0" smtClean="0"/>
              <a:t>to be understood as to understand;</a:t>
            </a:r>
            <a:br>
              <a:rPr lang="en-US" sz="1800" b="1" dirty="0" smtClean="0"/>
            </a:br>
            <a:r>
              <a:rPr lang="en-US" sz="1800" b="1" dirty="0" smtClean="0"/>
              <a:t>to be loved as to love.</a:t>
            </a:r>
            <a:br>
              <a:rPr lang="en-US" sz="1800" b="1" dirty="0" smtClean="0"/>
            </a:br>
            <a:r>
              <a:rPr lang="en-US" sz="1800" b="1" dirty="0" smtClean="0"/>
              <a:t>For it is in giving that we receive;</a:t>
            </a:r>
            <a:br>
              <a:rPr lang="en-US" sz="1800" b="1" dirty="0" smtClean="0"/>
            </a:br>
            <a:r>
              <a:rPr lang="en-US" sz="1800" b="1" dirty="0" smtClean="0"/>
              <a:t>it is in pardoning that we are pardoned;</a:t>
            </a:r>
            <a:br>
              <a:rPr lang="en-US" sz="1800" b="1" dirty="0" smtClean="0"/>
            </a:br>
            <a:r>
              <a:rPr lang="en-US" sz="1800" b="1" dirty="0" smtClean="0"/>
              <a:t>and it is in dying that we are born to eternal life. Amen</a:t>
            </a:r>
            <a:br>
              <a:rPr lang="en-US" sz="1800" b="1" dirty="0" smtClean="0"/>
            </a:br>
            <a:endParaRPr lang="en-US" sz="18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is Nonviolence?</a:t>
            </a:r>
            <a:endParaRPr lang="en-IE" dirty="0"/>
          </a:p>
        </p:txBody>
      </p:sp>
      <p:sp>
        <p:nvSpPr>
          <p:cNvPr id="3" name="Content Placeholder 2"/>
          <p:cNvSpPr>
            <a:spLocks noGrp="1"/>
          </p:cNvSpPr>
          <p:nvPr>
            <p:ph idx="1"/>
          </p:nvPr>
        </p:nvSpPr>
        <p:spPr/>
        <p:txBody>
          <a:bodyPr/>
          <a:lstStyle/>
          <a:p>
            <a:r>
              <a:rPr lang="en-US" dirty="0" smtClean="0"/>
              <a:t>Nonviolence is not only avoiding hurting people, but it is a positive state of love, of doing good even to the evildoer. </a:t>
            </a:r>
          </a:p>
          <a:p>
            <a:r>
              <a:rPr lang="en-US" dirty="0" smtClean="0"/>
              <a:t>But it does not mean helping the evildoer to continue the wrong or tolerating it by doing nothing.</a:t>
            </a:r>
          </a:p>
          <a:p>
            <a:r>
              <a:rPr lang="en-US" dirty="0" smtClean="0"/>
              <a:t>Human beings are more than the evil they sometimes commit</a:t>
            </a:r>
          </a:p>
          <a:p>
            <a:r>
              <a:rPr lang="en-US" dirty="0" smtClean="0"/>
              <a:t>We are called to celebrate both our differences </a:t>
            </a:r>
            <a:r>
              <a:rPr lang="en-US" i="1" dirty="0" smtClean="0"/>
              <a:t>and </a:t>
            </a:r>
            <a:r>
              <a:rPr lang="en-US" dirty="0" smtClean="0"/>
              <a:t>our fundamental unity with others and to work for the well-being of all</a:t>
            </a:r>
            <a:endParaRPr lang="en-IE" dirty="0" smtClean="0"/>
          </a:p>
          <a:p>
            <a:endParaRPr lang="en-I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4"/>
          <p:cNvSpPr>
            <a:spLocks noGrp="1"/>
          </p:cNvSpPr>
          <p:nvPr>
            <p:ph idx="1"/>
          </p:nvPr>
        </p:nvSpPr>
        <p:spPr/>
        <p:txBody>
          <a:bodyPr/>
          <a:lstStyle/>
          <a:p>
            <a:pPr eaLnBrk="1" hangingPunct="1">
              <a:buFont typeface="Wingdings 3" pitchFamily="18" charset="2"/>
              <a:buNone/>
            </a:pPr>
            <a:endParaRPr lang="en-IE" b="1" dirty="0" smtClean="0"/>
          </a:p>
          <a:p>
            <a:pPr algn="ctr" eaLnBrk="1" hangingPunct="1">
              <a:buFont typeface="Wingdings 3" pitchFamily="18" charset="2"/>
              <a:buNone/>
            </a:pPr>
            <a:r>
              <a:rPr lang="en-IE" b="1" dirty="0" smtClean="0"/>
              <a:t>“love your neighbour as yourself”</a:t>
            </a:r>
          </a:p>
          <a:p>
            <a:pPr algn="ctr" eaLnBrk="1" hangingPunct="1">
              <a:buFont typeface="Wingdings 3" pitchFamily="18" charset="2"/>
              <a:buNone/>
            </a:pPr>
            <a:endParaRPr lang="en-IE" b="1" dirty="0" smtClean="0"/>
          </a:p>
          <a:p>
            <a:pPr eaLnBrk="1" hangingPunct="1"/>
            <a:r>
              <a:rPr lang="en-US" dirty="0" smtClean="0"/>
              <a:t>Our neighbor is more than the person next door, your neighbor could be anyone in your school, community or almost anyone we meet at any time. It could be our enemies.</a:t>
            </a:r>
          </a:p>
          <a:p>
            <a:pPr eaLnBrk="1" hangingPunct="1"/>
            <a:r>
              <a:rPr lang="en-US" b="1" dirty="0" smtClean="0"/>
              <a:t>How can we love someone who acts hatefully toward us? </a:t>
            </a:r>
            <a:r>
              <a:rPr lang="en-US" dirty="0" smtClean="0"/>
              <a:t>This is a huge challenge.</a:t>
            </a:r>
          </a:p>
        </p:txBody>
      </p:sp>
      <p:sp>
        <p:nvSpPr>
          <p:cNvPr id="3" name="Title 2"/>
          <p:cNvSpPr>
            <a:spLocks noGrp="1"/>
          </p:cNvSpPr>
          <p:nvPr>
            <p:ph type="title"/>
          </p:nvPr>
        </p:nvSpPr>
        <p:spPr>
          <a:xfrm>
            <a:off x="467544" y="1124744"/>
            <a:ext cx="8229600" cy="1143000"/>
          </a:xfrm>
        </p:spPr>
        <p:txBody>
          <a:bodyPr>
            <a:normAutofit fontScale="90000"/>
          </a:bodyPr>
          <a:lstStyle/>
          <a:p>
            <a:pPr algn="ctr" eaLnBrk="1" fontAlgn="auto" hangingPunct="1">
              <a:spcAft>
                <a:spcPts val="0"/>
              </a:spcAft>
              <a:defRPr/>
            </a:pPr>
            <a:r>
              <a:rPr lang="en-IE" sz="5400" dirty="0" smtClean="0">
                <a:solidFill>
                  <a:srgbClr val="FF0000"/>
                </a:solidFill>
              </a:rPr>
              <a:t>Everyday Nonviolence- </a:t>
            </a:r>
            <a:br>
              <a:rPr lang="en-IE" sz="5400" dirty="0" smtClean="0">
                <a:solidFill>
                  <a:srgbClr val="FF0000"/>
                </a:solidFill>
              </a:rPr>
            </a:br>
            <a:r>
              <a:rPr lang="en-IE" sz="5400" dirty="0" smtClean="0">
                <a:solidFill>
                  <a:srgbClr val="FF0000"/>
                </a:solidFill>
              </a:rPr>
              <a:t>The Golden Rule</a:t>
            </a:r>
            <a:endParaRPr lang="en-US" sz="54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980728"/>
            <a:ext cx="8219256" cy="939378"/>
          </a:xfrm>
        </p:spPr>
        <p:txBody>
          <a:bodyPr>
            <a:normAutofit fontScale="90000"/>
          </a:bodyPr>
          <a:lstStyle/>
          <a:p>
            <a:pPr algn="ctr" eaLnBrk="1" fontAlgn="auto" hangingPunct="1">
              <a:spcAft>
                <a:spcPts val="0"/>
              </a:spcAft>
              <a:defRPr/>
            </a:pPr>
            <a:r>
              <a:rPr lang="en-IE" sz="4900" dirty="0" smtClean="0">
                <a:solidFill>
                  <a:srgbClr val="FF0000"/>
                </a:solidFill>
              </a:rPr>
              <a:t/>
            </a:r>
            <a:br>
              <a:rPr lang="en-IE" sz="4900" dirty="0" smtClean="0">
                <a:solidFill>
                  <a:srgbClr val="FF0000"/>
                </a:solidFill>
              </a:rPr>
            </a:br>
            <a:r>
              <a:rPr lang="en-IE" sz="4900" dirty="0" smtClean="0">
                <a:solidFill>
                  <a:srgbClr val="FF0000"/>
                </a:solidFill>
              </a:rPr>
              <a:t/>
            </a:r>
            <a:br>
              <a:rPr lang="en-IE" sz="4900" dirty="0" smtClean="0">
                <a:solidFill>
                  <a:srgbClr val="FF0000"/>
                </a:solidFill>
              </a:rPr>
            </a:br>
            <a:r>
              <a:rPr lang="en-IE" sz="4900" dirty="0" smtClean="0">
                <a:solidFill>
                  <a:srgbClr val="FF0000"/>
                </a:solidFill>
              </a:rPr>
              <a:t/>
            </a:r>
            <a:br>
              <a:rPr lang="en-IE" sz="4900" dirty="0" smtClean="0">
                <a:solidFill>
                  <a:srgbClr val="FF0000"/>
                </a:solidFill>
              </a:rPr>
            </a:br>
            <a:r>
              <a:rPr lang="en-IE" sz="4900" dirty="0" smtClean="0">
                <a:solidFill>
                  <a:srgbClr val="FF0000"/>
                </a:solidFill>
              </a:rPr>
              <a:t/>
            </a:r>
            <a:br>
              <a:rPr lang="en-IE" sz="4900" dirty="0" smtClean="0">
                <a:solidFill>
                  <a:srgbClr val="FF0000"/>
                </a:solidFill>
              </a:rPr>
            </a:br>
            <a:r>
              <a:rPr lang="en-IE" sz="4900" dirty="0" smtClean="0">
                <a:solidFill>
                  <a:srgbClr val="FF0000"/>
                </a:solidFill>
              </a:rPr>
              <a:t>Love your neighbour as yourself</a:t>
            </a:r>
            <a:r>
              <a:rPr lang="en-IE" dirty="0" smtClean="0"/>
              <a:t/>
            </a:r>
            <a:br>
              <a:rPr lang="en-IE" dirty="0" smtClean="0"/>
            </a:br>
            <a:endParaRPr lang="en-US" dirty="0"/>
          </a:p>
        </p:txBody>
      </p:sp>
      <p:sp>
        <p:nvSpPr>
          <p:cNvPr id="16386" name="Content Placeholder 4"/>
          <p:cNvSpPr>
            <a:spLocks noGrp="1"/>
          </p:cNvSpPr>
          <p:nvPr>
            <p:ph sz="quarter" idx="2"/>
          </p:nvPr>
        </p:nvSpPr>
        <p:spPr>
          <a:xfrm>
            <a:off x="457201" y="1444625"/>
            <a:ext cx="4040188" cy="3941763"/>
          </a:xfrm>
          <a:ln>
            <a:prstDash val="solid"/>
          </a:ln>
        </p:spPr>
        <p:txBody>
          <a:bodyPr>
            <a:normAutofit fontScale="92500"/>
          </a:bodyPr>
          <a:lstStyle/>
          <a:p>
            <a:pPr algn="ctr" eaLnBrk="1" hangingPunct="1"/>
            <a:r>
              <a:rPr lang="en-US" sz="2800" dirty="0" smtClean="0"/>
              <a:t>Simply means respecting others and regarding their needs and desires as highly as we regard our own needs and desires.</a:t>
            </a:r>
          </a:p>
          <a:p>
            <a:pPr algn="ctr" eaLnBrk="1" hangingPunct="1">
              <a:buFont typeface="Wingdings 3" pitchFamily="18" charset="2"/>
              <a:buNone/>
            </a:pPr>
            <a:endParaRPr lang="en-US" sz="2800" dirty="0" smtClean="0"/>
          </a:p>
          <a:p>
            <a:pPr algn="ctr" eaLnBrk="1" hangingPunct="1"/>
            <a:r>
              <a:rPr lang="en-IE" sz="2800" dirty="0" smtClean="0"/>
              <a:t>Treating others as you would like to be treated.</a:t>
            </a:r>
          </a:p>
          <a:p>
            <a:pPr eaLnBrk="1" hangingPunct="1"/>
            <a:endParaRPr lang="en-US" dirty="0" smtClean="0"/>
          </a:p>
        </p:txBody>
      </p:sp>
      <p:pic>
        <p:nvPicPr>
          <p:cNvPr id="16387" name="Picture 2"/>
          <p:cNvPicPr>
            <a:picLocks noGrp="1" noChangeAspect="1" noChangeArrowheads="1"/>
          </p:cNvPicPr>
          <p:nvPr>
            <p:ph sz="quarter" idx="4"/>
          </p:nvPr>
        </p:nvPicPr>
        <p:blipFill>
          <a:blip r:embed="rId2" cstate="print"/>
          <a:srcRect/>
          <a:stretch>
            <a:fillRect/>
          </a:stretch>
        </p:blipFill>
        <p:spPr>
          <a:xfrm>
            <a:off x="4932364" y="1557339"/>
            <a:ext cx="3743325" cy="3384550"/>
          </a:xfrm>
          <a:ln>
            <a:prstDash val="soli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Nonviolence is active</a:t>
            </a:r>
            <a:endParaRPr lang="en-IE" dirty="0"/>
          </a:p>
        </p:txBody>
      </p:sp>
      <p:sp>
        <p:nvSpPr>
          <p:cNvPr id="3" name="Content Placeholder 2"/>
          <p:cNvSpPr>
            <a:spLocks noGrp="1"/>
          </p:cNvSpPr>
          <p:nvPr>
            <p:ph idx="1"/>
          </p:nvPr>
        </p:nvSpPr>
        <p:spPr/>
        <p:txBody>
          <a:bodyPr>
            <a:noAutofit/>
          </a:bodyPr>
          <a:lstStyle/>
          <a:p>
            <a:pPr lvl="0"/>
            <a:r>
              <a:rPr lang="en-US" sz="3000" dirty="0" smtClean="0"/>
              <a:t>Nonviolence actively works for peace and justice</a:t>
            </a:r>
            <a:endParaRPr lang="en-IE" sz="3000" dirty="0" smtClean="0"/>
          </a:p>
          <a:p>
            <a:pPr lvl="0"/>
            <a:r>
              <a:rPr lang="en-US" sz="3000" dirty="0" smtClean="0"/>
              <a:t>Nonviolence seeks to change the powers that be without the use of coercive force</a:t>
            </a:r>
            <a:endParaRPr lang="en-IE" sz="3000" dirty="0" smtClean="0"/>
          </a:p>
          <a:p>
            <a:pPr lvl="0"/>
            <a:r>
              <a:rPr lang="en-US" sz="3000" dirty="0" smtClean="0"/>
              <a:t>Nonviolence uses peaceful and just means</a:t>
            </a:r>
            <a:endParaRPr lang="en-IE" sz="3000" dirty="0" smtClean="0"/>
          </a:p>
          <a:p>
            <a:pPr lvl="0"/>
            <a:r>
              <a:rPr lang="en-US" sz="3000" dirty="0" smtClean="0"/>
              <a:t>Nonviolence resists evil without becoming evil</a:t>
            </a:r>
            <a:endParaRPr lang="en-IE" sz="3000" dirty="0" smtClean="0"/>
          </a:p>
          <a:p>
            <a:pPr lvl="0"/>
            <a:r>
              <a:rPr lang="en-US" sz="3000" dirty="0" smtClean="0"/>
              <a:t>Nonviolence understands that the ends and the means are one</a:t>
            </a:r>
            <a:endParaRPr lang="en-IE" sz="3000" dirty="0" smtClean="0"/>
          </a:p>
          <a:p>
            <a:r>
              <a:rPr lang="en-IE" sz="3000" dirty="0" smtClean="0"/>
              <a:t>But is it realistic??</a:t>
            </a:r>
            <a:endParaRPr lang="en-IE" sz="3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Nonviolence works!</a:t>
            </a:r>
            <a:endParaRPr lang="en-IE" dirty="0"/>
          </a:p>
        </p:txBody>
      </p:sp>
      <p:sp>
        <p:nvSpPr>
          <p:cNvPr id="3" name="Content Placeholder 2"/>
          <p:cNvSpPr>
            <a:spLocks noGrp="1"/>
          </p:cNvSpPr>
          <p:nvPr>
            <p:ph idx="1"/>
          </p:nvPr>
        </p:nvSpPr>
        <p:spPr/>
        <p:txBody>
          <a:bodyPr>
            <a:normAutofit fontScale="92500"/>
          </a:bodyPr>
          <a:lstStyle/>
          <a:p>
            <a:r>
              <a:rPr lang="en-IE" dirty="0" smtClean="0"/>
              <a:t>Nonviolence has been used in many countries throughout history in the struggle for justice</a:t>
            </a:r>
          </a:p>
          <a:p>
            <a:r>
              <a:rPr lang="en-IE" dirty="0" smtClean="0"/>
              <a:t>"In 1989, thirteen nations comprising 1,695,000,000 people experienced nonviolent revolutions that succeeded beyond anyone's wildest expectations ... If we add all the countries touched by major nonviolent actions in our century (Korea, the Philippines, South Africa ... the independence movement in India ...), the figure reaches 3,337,400,000, a staggering 65% of humanity! All this in the teeth of the assertion, endlessly </a:t>
            </a:r>
            <a:r>
              <a:rPr lang="en-IE" dirty="0" err="1" smtClean="0"/>
              <a:t>repeated,that</a:t>
            </a:r>
            <a:r>
              <a:rPr lang="en-IE" dirty="0" smtClean="0"/>
              <a:t> nonviolence doesn't work in the 'real' world.” </a:t>
            </a:r>
            <a:r>
              <a:rPr lang="en-IE" b="1" dirty="0" smtClean="0"/>
              <a:t>Walter Wink</a:t>
            </a:r>
            <a:endParaRPr lang="en-IE"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But what about Hitler?</a:t>
            </a:r>
            <a:endParaRPr lang="en-IE" dirty="0"/>
          </a:p>
        </p:txBody>
      </p:sp>
      <p:sp>
        <p:nvSpPr>
          <p:cNvPr id="3" name="Content Placeholder 2"/>
          <p:cNvSpPr>
            <a:spLocks noGrp="1"/>
          </p:cNvSpPr>
          <p:nvPr>
            <p:ph idx="1"/>
          </p:nvPr>
        </p:nvSpPr>
        <p:spPr/>
        <p:txBody>
          <a:bodyPr/>
          <a:lstStyle/>
          <a:p>
            <a:r>
              <a:rPr lang="en-IE" dirty="0" smtClean="0"/>
              <a:t>Nonviolence worked against Hitler:</a:t>
            </a:r>
          </a:p>
          <a:p>
            <a:r>
              <a:rPr lang="en-IE" dirty="0" smtClean="0"/>
              <a:t>In Norway and Denmark nonviolence was used to make Nazi rule there unworkable</a:t>
            </a:r>
          </a:p>
          <a:p>
            <a:r>
              <a:rPr lang="en-IE" dirty="0" smtClean="0"/>
              <a:t>Hitler  would never have been able to take over the world- to do so he would need to kill everyone who disagreed with him and his policies or else convince everyone he was right</a:t>
            </a:r>
          </a:p>
          <a:p>
            <a:r>
              <a:rPr lang="en-IE" dirty="0" smtClean="0"/>
              <a:t>Proper education and simple nonviolent resistance would soon convince people that Nazism and other poisonous ideas are not good for anyone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5400" b="1" i="1" dirty="0" smtClean="0"/>
              <a:t>“Everyone but Christians understand that Jesus was nonviolent.”</a:t>
            </a:r>
            <a:r>
              <a:rPr lang="en-IE" sz="5400" dirty="0" smtClean="0"/>
              <a:t>-Gandhi</a:t>
            </a:r>
            <a:endParaRPr lang="en-IE" sz="5400" dirty="0"/>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550</TotalTime>
  <Words>1142</Words>
  <Application>Microsoft Office PowerPoint</Application>
  <PresentationFormat>On-screen Show (4:3)</PresentationFormat>
  <Paragraphs>136</Paragraphs>
  <Slides>27</Slides>
  <Notes>0</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Office Theme</vt:lpstr>
      <vt:lpstr>Flow</vt:lpstr>
      <vt:lpstr>PowerPoint Presentation</vt:lpstr>
      <vt:lpstr>Gospel story: Matthew 5:38-46 (The sermon on the mount) </vt:lpstr>
      <vt:lpstr>What is Nonviolence?</vt:lpstr>
      <vt:lpstr>Everyday Nonviolence-  The Golden Rule</vt:lpstr>
      <vt:lpstr>    Love your neighbour as yourself </vt:lpstr>
      <vt:lpstr>Nonviolence is active</vt:lpstr>
      <vt:lpstr>Nonviolence works!</vt:lpstr>
      <vt:lpstr>But what about Hitler?</vt:lpstr>
      <vt:lpstr>PowerPoint Presentation</vt:lpstr>
      <vt:lpstr>So what about Christians?</vt:lpstr>
      <vt:lpstr>Constantine at the Milvian Bridge on 28th October 311</vt:lpstr>
      <vt:lpstr>Turning Point</vt:lpstr>
      <vt:lpstr>DISARMING OF THE HEART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Máiread Corrigan-Maguire  1944 -</vt:lpstr>
      <vt:lpstr>Mahatma Gandhi: 1869-1948  “If we are to teach real peace in this world, and if we are to carry on a real war against war, we shall have to begin with the children.” </vt:lpstr>
      <vt:lpstr>Prayer of Saint Francis of Assisi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Dorothy Day , Social Activist, Journalist, 1897-1980 "The biggest mistake sometimes is to play things very safe in this life and end up being moral failures."</dc:title>
  <dc:creator>Test</dc:creator>
  <cp:lastModifiedBy>Gary</cp:lastModifiedBy>
  <cp:revision>83</cp:revision>
  <dcterms:created xsi:type="dcterms:W3CDTF">2010-12-01T12:27:51Z</dcterms:created>
  <dcterms:modified xsi:type="dcterms:W3CDTF">2012-09-30T20:08:58Z</dcterms:modified>
</cp:coreProperties>
</file>